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3" r:id="rId1"/>
  </p:sldMasterIdLst>
  <p:notesMasterIdLst>
    <p:notesMasterId r:id="rId87"/>
  </p:notesMasterIdLst>
  <p:sldIdLst>
    <p:sldId id="256" r:id="rId2"/>
    <p:sldId id="1479" r:id="rId3"/>
    <p:sldId id="2952" r:id="rId4"/>
    <p:sldId id="2818" r:id="rId5"/>
    <p:sldId id="2778" r:id="rId6"/>
    <p:sldId id="2850" r:id="rId7"/>
    <p:sldId id="2851" r:id="rId8"/>
    <p:sldId id="2904" r:id="rId9"/>
    <p:sldId id="2863" r:id="rId10"/>
    <p:sldId id="2817" r:id="rId11"/>
    <p:sldId id="2867" r:id="rId12"/>
    <p:sldId id="2868" r:id="rId13"/>
    <p:sldId id="2869" r:id="rId14"/>
    <p:sldId id="2870" r:id="rId15"/>
    <p:sldId id="257" r:id="rId16"/>
    <p:sldId id="299" r:id="rId17"/>
    <p:sldId id="332" r:id="rId18"/>
    <p:sldId id="300" r:id="rId19"/>
    <p:sldId id="258" r:id="rId20"/>
    <p:sldId id="259" r:id="rId21"/>
    <p:sldId id="260" r:id="rId22"/>
    <p:sldId id="261" r:id="rId23"/>
    <p:sldId id="262" r:id="rId24"/>
    <p:sldId id="263" r:id="rId25"/>
    <p:sldId id="304" r:id="rId26"/>
    <p:sldId id="305" r:id="rId27"/>
    <p:sldId id="306" r:id="rId28"/>
    <p:sldId id="307" r:id="rId29"/>
    <p:sldId id="308" r:id="rId30"/>
    <p:sldId id="309" r:id="rId31"/>
    <p:sldId id="310" r:id="rId32"/>
    <p:sldId id="311" r:id="rId33"/>
    <p:sldId id="313" r:id="rId34"/>
    <p:sldId id="314" r:id="rId35"/>
    <p:sldId id="315" r:id="rId36"/>
    <p:sldId id="316" r:id="rId37"/>
    <p:sldId id="317" r:id="rId38"/>
    <p:sldId id="312"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01" r:id="rId54"/>
    <p:sldId id="264" r:id="rId55"/>
    <p:sldId id="295" r:id="rId56"/>
    <p:sldId id="296" r:id="rId57"/>
    <p:sldId id="297" r:id="rId58"/>
    <p:sldId id="298" r:id="rId59"/>
    <p:sldId id="265" r:id="rId60"/>
    <p:sldId id="266" r:id="rId61"/>
    <p:sldId id="267" r:id="rId62"/>
    <p:sldId id="268" r:id="rId63"/>
    <p:sldId id="269" r:id="rId64"/>
    <p:sldId id="270" r:id="rId65"/>
    <p:sldId id="271" r:id="rId66"/>
    <p:sldId id="272" r:id="rId67"/>
    <p:sldId id="273" r:id="rId68"/>
    <p:sldId id="275" r:id="rId69"/>
    <p:sldId id="276" r:id="rId70"/>
    <p:sldId id="278" r:id="rId71"/>
    <p:sldId id="279" r:id="rId72"/>
    <p:sldId id="280" r:id="rId73"/>
    <p:sldId id="281" r:id="rId74"/>
    <p:sldId id="282" r:id="rId75"/>
    <p:sldId id="283" r:id="rId76"/>
    <p:sldId id="284" r:id="rId77"/>
    <p:sldId id="286" r:id="rId78"/>
    <p:sldId id="287" r:id="rId79"/>
    <p:sldId id="288" r:id="rId80"/>
    <p:sldId id="289" r:id="rId81"/>
    <p:sldId id="290" r:id="rId82"/>
    <p:sldId id="291" r:id="rId83"/>
    <p:sldId id="292" r:id="rId84"/>
    <p:sldId id="293" r:id="rId85"/>
    <p:sldId id="29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E"/>
    <a:srgbClr val="004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0CA1BE-96EA-4810-8EBF-E65BF3103540}">
  <a:tblStyle styleId="{940CA1BE-96EA-4810-8EBF-E65BF3103540}"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AE84567-EFA7-4144-BDE2-422FB2094F4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8B5B802-1220-4C2D-B9BA-F0E7ECF166B3}"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2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E64D9-7DE9-4F45-910F-92396D679EEE}" type="doc">
      <dgm:prSet loTypeId="urn:microsoft.com/office/officeart/2005/8/layout/hChevron3" loCatId="process" qsTypeId="urn:microsoft.com/office/officeart/2005/8/quickstyle/simple1" qsCatId="simple" csTypeId="urn:microsoft.com/office/officeart/2005/8/colors/colorful3" csCatId="colorful" phldr="1"/>
      <dgm:spPr/>
      <dgm:t>
        <a:bodyPr/>
        <a:lstStyle/>
        <a:p>
          <a:pPr latinLnBrk="1"/>
          <a:endParaRPr lang="ko-KR" altLang="en-US"/>
        </a:p>
      </dgm:t>
    </dgm:pt>
    <dgm:pt modelId="{F6FC0FB0-CBE3-4F6A-8CCE-3427F615D679}">
      <dgm:prSet phldrT="[텍스트]" custT="1"/>
      <dgm:spPr/>
      <dgm:t>
        <a:bodyPr lIns="0"/>
        <a:lstStyle/>
        <a:p>
          <a:pPr latinLnBrk="1">
            <a:spcAft>
              <a:spcPts val="300"/>
            </a:spcAft>
          </a:pPr>
          <a:r>
            <a:rPr lang="ko-KR" altLang="en-US" sz="1200" b="1"/>
            <a:t>문제 정의</a:t>
          </a:r>
        </a:p>
      </dgm:t>
    </dgm:pt>
    <dgm:pt modelId="{87C13590-BF30-4444-8E0E-44D6F1BD6501}" type="parTrans" cxnId="{ECF8F664-5CC7-4DD9-B6C6-C8E5FC82678C}">
      <dgm:prSet/>
      <dgm:spPr/>
      <dgm:t>
        <a:bodyPr/>
        <a:lstStyle/>
        <a:p>
          <a:pPr latinLnBrk="1"/>
          <a:endParaRPr lang="ko-KR" altLang="en-US" sz="1200" b="1"/>
        </a:p>
      </dgm:t>
    </dgm:pt>
    <dgm:pt modelId="{842D422D-1400-4F7F-BD59-9CCAF4CE50E9}" type="sibTrans" cxnId="{ECF8F664-5CC7-4DD9-B6C6-C8E5FC82678C}">
      <dgm:prSet/>
      <dgm:spPr/>
      <dgm:t>
        <a:bodyPr/>
        <a:lstStyle/>
        <a:p>
          <a:pPr latinLnBrk="1"/>
          <a:endParaRPr lang="ko-KR" altLang="en-US" sz="1200" b="1"/>
        </a:p>
      </dgm:t>
    </dgm:pt>
    <dgm:pt modelId="{FB10AE0A-7058-48F0-819B-2D55CD427064}">
      <dgm:prSet phldrT="[텍스트]" custT="1"/>
      <dgm:spPr/>
      <dgm:t>
        <a:bodyPr/>
        <a:lstStyle/>
        <a:p>
          <a:pPr latinLnBrk="1">
            <a:lnSpc>
              <a:spcPts val="1440"/>
            </a:lnSpc>
            <a:spcAft>
              <a:spcPts val="0"/>
            </a:spcAft>
          </a:pPr>
          <a:r>
            <a:rPr lang="ko-KR" altLang="en-US" sz="1200" b="1"/>
            <a:t>모델 배포 </a:t>
          </a:r>
          <a:endParaRPr lang="en-US" altLang="ko-KR" sz="1200" b="1"/>
        </a:p>
        <a:p>
          <a:pPr latinLnBrk="1">
            <a:lnSpc>
              <a:spcPts val="1440"/>
            </a:lnSpc>
            <a:spcAft>
              <a:spcPts val="0"/>
            </a:spcAft>
          </a:pPr>
          <a:r>
            <a:rPr lang="ko-KR" altLang="en-US" sz="1200" b="1"/>
            <a:t>준비</a:t>
          </a:r>
          <a:endParaRPr lang="en-US" altLang="ko-KR" sz="1200" b="1"/>
        </a:p>
      </dgm:t>
    </dgm:pt>
    <dgm:pt modelId="{25B5B064-FC5C-4B25-A8FD-1719ABF19FF2}" type="parTrans" cxnId="{B260A8A9-072D-41C3-9388-C9431E892F7E}">
      <dgm:prSet/>
      <dgm:spPr/>
      <dgm:t>
        <a:bodyPr/>
        <a:lstStyle/>
        <a:p>
          <a:pPr latinLnBrk="1"/>
          <a:endParaRPr lang="ko-KR" altLang="en-US" sz="1200" b="1"/>
        </a:p>
      </dgm:t>
    </dgm:pt>
    <dgm:pt modelId="{4780B87F-4D64-42D3-9725-1EBF652C15DB}" type="sibTrans" cxnId="{B260A8A9-072D-41C3-9388-C9431E892F7E}">
      <dgm:prSet/>
      <dgm:spPr/>
      <dgm:t>
        <a:bodyPr/>
        <a:lstStyle/>
        <a:p>
          <a:pPr latinLnBrk="1"/>
          <a:endParaRPr lang="ko-KR" altLang="en-US" sz="1200" b="1"/>
        </a:p>
      </dgm:t>
    </dgm:pt>
    <dgm:pt modelId="{C5A40924-F0DB-4C46-BB60-02AEF1A59F28}">
      <dgm:prSet phldrT="[텍스트]" custT="1"/>
      <dgm:spPr/>
      <dgm:t>
        <a:bodyPr/>
        <a:lstStyle/>
        <a:p>
          <a:pPr latinLnBrk="1">
            <a:spcAft>
              <a:spcPts val="300"/>
            </a:spcAft>
          </a:pPr>
          <a:r>
            <a:rPr lang="ko-KR" altLang="en-US" sz="1200" b="1"/>
            <a:t>데이터 준비</a:t>
          </a:r>
          <a:endParaRPr lang="en-US" altLang="ko-KR" sz="1200" b="1"/>
        </a:p>
      </dgm:t>
    </dgm:pt>
    <dgm:pt modelId="{00F3B4A0-93CB-46B9-9D92-741F1557DDE9}" type="sibTrans" cxnId="{8D352200-4CCB-4868-8484-4D74EFDB7F79}">
      <dgm:prSet/>
      <dgm:spPr/>
      <dgm:t>
        <a:bodyPr/>
        <a:lstStyle/>
        <a:p>
          <a:pPr latinLnBrk="1"/>
          <a:endParaRPr lang="ko-KR" altLang="en-US" sz="1200" b="1"/>
        </a:p>
      </dgm:t>
    </dgm:pt>
    <dgm:pt modelId="{1D376298-FA66-4CE2-9D4E-A4F98D50F2A4}" type="parTrans" cxnId="{8D352200-4CCB-4868-8484-4D74EFDB7F79}">
      <dgm:prSet/>
      <dgm:spPr/>
      <dgm:t>
        <a:bodyPr/>
        <a:lstStyle/>
        <a:p>
          <a:pPr latinLnBrk="1"/>
          <a:endParaRPr lang="ko-KR" altLang="en-US" sz="1200" b="1"/>
        </a:p>
      </dgm:t>
    </dgm:pt>
    <dgm:pt modelId="{F35B0DD1-AA54-4E69-8EBB-D94D55C11F9A}">
      <dgm:prSet phldrT="[텍스트]" custT="1"/>
      <dgm:spPr/>
      <dgm:t>
        <a:bodyPr/>
        <a:lstStyle/>
        <a:p>
          <a:pPr latinLnBrk="1">
            <a:spcAft>
              <a:spcPts val="300"/>
            </a:spcAft>
          </a:pPr>
          <a:r>
            <a:rPr lang="ko-KR" altLang="en-US" sz="1200" b="1"/>
            <a:t>모델 구축</a:t>
          </a:r>
          <a:r>
            <a:rPr lang="en-US" altLang="ko-KR" sz="1200" b="1"/>
            <a:t>, </a:t>
          </a:r>
          <a:r>
            <a:rPr lang="ko-KR" altLang="en-US" sz="1200" b="1"/>
            <a:t>학습</a:t>
          </a:r>
        </a:p>
      </dgm:t>
    </dgm:pt>
    <dgm:pt modelId="{959BFB44-A587-4CA0-AE03-8A1A19317338}" type="parTrans" cxnId="{177AFF70-9983-4FFA-8581-11FBC13F39E8}">
      <dgm:prSet/>
      <dgm:spPr/>
      <dgm:t>
        <a:bodyPr/>
        <a:lstStyle/>
        <a:p>
          <a:pPr latinLnBrk="1"/>
          <a:endParaRPr lang="ko-KR" altLang="en-US" sz="1200" b="1"/>
        </a:p>
      </dgm:t>
    </dgm:pt>
    <dgm:pt modelId="{EA3692C6-A627-4603-B326-0218229623EB}" type="sibTrans" cxnId="{177AFF70-9983-4FFA-8581-11FBC13F39E8}">
      <dgm:prSet/>
      <dgm:spPr/>
      <dgm:t>
        <a:bodyPr/>
        <a:lstStyle/>
        <a:p>
          <a:pPr latinLnBrk="1"/>
          <a:endParaRPr lang="ko-KR" altLang="en-US" sz="1200" b="1"/>
        </a:p>
      </dgm:t>
    </dgm:pt>
    <dgm:pt modelId="{AA24CF4D-EA62-41FE-BBB8-6058B5EC1366}" type="pres">
      <dgm:prSet presAssocID="{E7EE64D9-7DE9-4F45-910F-92396D679EEE}" presName="Name0" presStyleCnt="0">
        <dgm:presLayoutVars>
          <dgm:dir/>
          <dgm:resizeHandles val="exact"/>
        </dgm:presLayoutVars>
      </dgm:prSet>
      <dgm:spPr/>
      <dgm:t>
        <a:bodyPr/>
        <a:lstStyle/>
        <a:p>
          <a:pPr latinLnBrk="1"/>
          <a:endParaRPr lang="ko-KR" altLang="en-US"/>
        </a:p>
      </dgm:t>
    </dgm:pt>
    <dgm:pt modelId="{8183022B-91E8-40F6-B3C4-FB6149591D6F}" type="pres">
      <dgm:prSet presAssocID="{F6FC0FB0-CBE3-4F6A-8CCE-3427F615D679}" presName="parTxOnly" presStyleLbl="node1" presStyleIdx="0" presStyleCnt="4" custScaleX="60105">
        <dgm:presLayoutVars>
          <dgm:bulletEnabled val="1"/>
        </dgm:presLayoutVars>
      </dgm:prSet>
      <dgm:spPr/>
      <dgm:t>
        <a:bodyPr/>
        <a:lstStyle/>
        <a:p>
          <a:pPr latinLnBrk="1"/>
          <a:endParaRPr lang="ko-KR" altLang="en-US"/>
        </a:p>
      </dgm:t>
    </dgm:pt>
    <dgm:pt modelId="{6DC2CB3E-2A9A-422B-8248-E62FC3AAFF93}" type="pres">
      <dgm:prSet presAssocID="{842D422D-1400-4F7F-BD59-9CCAF4CE50E9}" presName="parSpace" presStyleCnt="0"/>
      <dgm:spPr/>
    </dgm:pt>
    <dgm:pt modelId="{9B3B27D6-AFE8-4D47-A0B3-BF629BAC0F1D}" type="pres">
      <dgm:prSet presAssocID="{C5A40924-F0DB-4C46-BB60-02AEF1A59F28}" presName="parTxOnly" presStyleLbl="node1" presStyleIdx="1" presStyleCnt="4" custScaleX="135376">
        <dgm:presLayoutVars>
          <dgm:bulletEnabled val="1"/>
        </dgm:presLayoutVars>
      </dgm:prSet>
      <dgm:spPr/>
      <dgm:t>
        <a:bodyPr/>
        <a:lstStyle/>
        <a:p>
          <a:pPr latinLnBrk="1"/>
          <a:endParaRPr lang="ko-KR" altLang="en-US"/>
        </a:p>
      </dgm:t>
    </dgm:pt>
    <dgm:pt modelId="{F84534C0-27E8-42DC-A43F-12057075C185}" type="pres">
      <dgm:prSet presAssocID="{00F3B4A0-93CB-46B9-9D92-741F1557DDE9}" presName="parSpace" presStyleCnt="0"/>
      <dgm:spPr/>
    </dgm:pt>
    <dgm:pt modelId="{13EC6D3B-C079-49AB-91A5-984DEEFC4065}" type="pres">
      <dgm:prSet presAssocID="{F35B0DD1-AA54-4E69-8EBB-D94D55C11F9A}" presName="parTxOnly" presStyleLbl="node1" presStyleIdx="2" presStyleCnt="4" custScaleX="205591" custScaleY="61366">
        <dgm:presLayoutVars>
          <dgm:bulletEnabled val="1"/>
        </dgm:presLayoutVars>
      </dgm:prSet>
      <dgm:spPr/>
      <dgm:t>
        <a:bodyPr/>
        <a:lstStyle/>
        <a:p>
          <a:pPr latinLnBrk="1"/>
          <a:endParaRPr lang="ko-KR" altLang="en-US"/>
        </a:p>
      </dgm:t>
    </dgm:pt>
    <dgm:pt modelId="{EEB95C1F-853A-4BB9-8400-607B81553A03}" type="pres">
      <dgm:prSet presAssocID="{EA3692C6-A627-4603-B326-0218229623EB}" presName="parSpace" presStyleCnt="0"/>
      <dgm:spPr/>
    </dgm:pt>
    <dgm:pt modelId="{5ED65FEB-6AFA-475E-A629-5D798BAB8A63}" type="pres">
      <dgm:prSet presAssocID="{FB10AE0A-7058-48F0-819B-2D55CD427064}" presName="parTxOnly" presStyleLbl="node1" presStyleIdx="3" presStyleCnt="4" custScaleX="69758">
        <dgm:presLayoutVars>
          <dgm:bulletEnabled val="1"/>
        </dgm:presLayoutVars>
      </dgm:prSet>
      <dgm:spPr/>
      <dgm:t>
        <a:bodyPr/>
        <a:lstStyle/>
        <a:p>
          <a:pPr latinLnBrk="1"/>
          <a:endParaRPr lang="ko-KR" altLang="en-US"/>
        </a:p>
      </dgm:t>
    </dgm:pt>
  </dgm:ptLst>
  <dgm:cxnLst>
    <dgm:cxn modelId="{F5F2B822-BD89-418D-B180-F5565A65F925}" type="presOf" srcId="{C5A40924-F0DB-4C46-BB60-02AEF1A59F28}" destId="{9B3B27D6-AFE8-4D47-A0B3-BF629BAC0F1D}" srcOrd="0" destOrd="0" presId="urn:microsoft.com/office/officeart/2005/8/layout/hChevron3"/>
    <dgm:cxn modelId="{CC2EA522-AB58-4D8F-B6BF-3B75B6F6EF5C}" type="presOf" srcId="{F35B0DD1-AA54-4E69-8EBB-D94D55C11F9A}" destId="{13EC6D3B-C079-49AB-91A5-984DEEFC4065}" srcOrd="0" destOrd="0" presId="urn:microsoft.com/office/officeart/2005/8/layout/hChevron3"/>
    <dgm:cxn modelId="{8D352200-4CCB-4868-8484-4D74EFDB7F79}" srcId="{E7EE64D9-7DE9-4F45-910F-92396D679EEE}" destId="{C5A40924-F0DB-4C46-BB60-02AEF1A59F28}" srcOrd="1" destOrd="0" parTransId="{1D376298-FA66-4CE2-9D4E-A4F98D50F2A4}" sibTransId="{00F3B4A0-93CB-46B9-9D92-741F1557DDE9}"/>
    <dgm:cxn modelId="{4389A0BD-DACD-418A-9411-37E6D006A834}" type="presOf" srcId="{E7EE64D9-7DE9-4F45-910F-92396D679EEE}" destId="{AA24CF4D-EA62-41FE-BBB8-6058B5EC1366}" srcOrd="0" destOrd="0" presId="urn:microsoft.com/office/officeart/2005/8/layout/hChevron3"/>
    <dgm:cxn modelId="{B260A8A9-072D-41C3-9388-C9431E892F7E}" srcId="{E7EE64D9-7DE9-4F45-910F-92396D679EEE}" destId="{FB10AE0A-7058-48F0-819B-2D55CD427064}" srcOrd="3" destOrd="0" parTransId="{25B5B064-FC5C-4B25-A8FD-1719ABF19FF2}" sibTransId="{4780B87F-4D64-42D3-9725-1EBF652C15DB}"/>
    <dgm:cxn modelId="{ECF8F664-5CC7-4DD9-B6C6-C8E5FC82678C}" srcId="{E7EE64D9-7DE9-4F45-910F-92396D679EEE}" destId="{F6FC0FB0-CBE3-4F6A-8CCE-3427F615D679}" srcOrd="0" destOrd="0" parTransId="{87C13590-BF30-4444-8E0E-44D6F1BD6501}" sibTransId="{842D422D-1400-4F7F-BD59-9CCAF4CE50E9}"/>
    <dgm:cxn modelId="{E6FD2529-AF06-4705-A8AF-15E5E84618D8}" type="presOf" srcId="{F6FC0FB0-CBE3-4F6A-8CCE-3427F615D679}" destId="{8183022B-91E8-40F6-B3C4-FB6149591D6F}" srcOrd="0" destOrd="0" presId="urn:microsoft.com/office/officeart/2005/8/layout/hChevron3"/>
    <dgm:cxn modelId="{177AFF70-9983-4FFA-8581-11FBC13F39E8}" srcId="{E7EE64D9-7DE9-4F45-910F-92396D679EEE}" destId="{F35B0DD1-AA54-4E69-8EBB-D94D55C11F9A}" srcOrd="2" destOrd="0" parTransId="{959BFB44-A587-4CA0-AE03-8A1A19317338}" sibTransId="{EA3692C6-A627-4603-B326-0218229623EB}"/>
    <dgm:cxn modelId="{F63BA846-DBEC-4E98-B0BD-77B7DB052749}" type="presOf" srcId="{FB10AE0A-7058-48F0-819B-2D55CD427064}" destId="{5ED65FEB-6AFA-475E-A629-5D798BAB8A63}" srcOrd="0" destOrd="0" presId="urn:microsoft.com/office/officeart/2005/8/layout/hChevron3"/>
    <dgm:cxn modelId="{D313B304-6D2C-44CA-9834-52C8AAF0413A}" type="presParOf" srcId="{AA24CF4D-EA62-41FE-BBB8-6058B5EC1366}" destId="{8183022B-91E8-40F6-B3C4-FB6149591D6F}" srcOrd="0" destOrd="0" presId="urn:microsoft.com/office/officeart/2005/8/layout/hChevron3"/>
    <dgm:cxn modelId="{6BDE5989-BA63-4703-8267-B7E9E52612F3}" type="presParOf" srcId="{AA24CF4D-EA62-41FE-BBB8-6058B5EC1366}" destId="{6DC2CB3E-2A9A-422B-8248-E62FC3AAFF93}" srcOrd="1" destOrd="0" presId="urn:microsoft.com/office/officeart/2005/8/layout/hChevron3"/>
    <dgm:cxn modelId="{BE91705A-4675-4220-8C2E-52ED3E5DDCF1}" type="presParOf" srcId="{AA24CF4D-EA62-41FE-BBB8-6058B5EC1366}" destId="{9B3B27D6-AFE8-4D47-A0B3-BF629BAC0F1D}" srcOrd="2" destOrd="0" presId="urn:microsoft.com/office/officeart/2005/8/layout/hChevron3"/>
    <dgm:cxn modelId="{9185F4AB-6335-4CEB-B024-6E12D311B0D0}" type="presParOf" srcId="{AA24CF4D-EA62-41FE-BBB8-6058B5EC1366}" destId="{F84534C0-27E8-42DC-A43F-12057075C185}" srcOrd="3" destOrd="0" presId="urn:microsoft.com/office/officeart/2005/8/layout/hChevron3"/>
    <dgm:cxn modelId="{51A0D6A6-B2D6-48E8-A6A6-D9F7818FAF63}" type="presParOf" srcId="{AA24CF4D-EA62-41FE-BBB8-6058B5EC1366}" destId="{13EC6D3B-C079-49AB-91A5-984DEEFC4065}" srcOrd="4" destOrd="0" presId="urn:microsoft.com/office/officeart/2005/8/layout/hChevron3"/>
    <dgm:cxn modelId="{906F8B27-5BE3-40CE-9A7C-808FAC3048CE}" type="presParOf" srcId="{AA24CF4D-EA62-41FE-BBB8-6058B5EC1366}" destId="{EEB95C1F-853A-4BB9-8400-607B81553A03}" srcOrd="5" destOrd="0" presId="urn:microsoft.com/office/officeart/2005/8/layout/hChevron3"/>
    <dgm:cxn modelId="{FF9C1D78-7652-4C42-B628-44B0BE07A5A7}" type="presParOf" srcId="{AA24CF4D-EA62-41FE-BBB8-6058B5EC1366}" destId="{5ED65FEB-6AFA-475E-A629-5D798BAB8A63}" srcOrd="6" destOrd="0" presId="urn:microsoft.com/office/officeart/2005/8/layout/hChevron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3022B-91E8-40F6-B3C4-FB6149591D6F}">
      <dsp:nvSpPr>
        <dsp:cNvPr id="0" name=""/>
        <dsp:cNvSpPr/>
      </dsp:nvSpPr>
      <dsp:spPr>
        <a:xfrm>
          <a:off x="26" y="0"/>
          <a:ext cx="1259002" cy="489272"/>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2004" rIns="16002" bIns="32004" numCol="1" spcCol="1270" anchor="ctr" anchorCtr="0">
          <a:noAutofit/>
        </a:bodyPr>
        <a:lstStyle/>
        <a:p>
          <a:pPr lvl="0" algn="ctr" defTabSz="533400" latinLnBrk="1">
            <a:lnSpc>
              <a:spcPct val="90000"/>
            </a:lnSpc>
            <a:spcBef>
              <a:spcPct val="0"/>
            </a:spcBef>
            <a:spcAft>
              <a:spcPts val="300"/>
            </a:spcAft>
          </a:pPr>
          <a:r>
            <a:rPr lang="ko-KR" altLang="en-US" sz="1200" b="1" kern="1200"/>
            <a:t>문제 정의</a:t>
          </a:r>
        </a:p>
      </dsp:txBody>
      <dsp:txXfrm>
        <a:off x="26" y="0"/>
        <a:ext cx="1136684" cy="489272"/>
      </dsp:txXfrm>
    </dsp:sp>
    <dsp:sp modelId="{9B3B27D6-AFE8-4D47-A0B3-BF629BAC0F1D}">
      <dsp:nvSpPr>
        <dsp:cNvPr id="0" name=""/>
        <dsp:cNvSpPr/>
      </dsp:nvSpPr>
      <dsp:spPr>
        <a:xfrm>
          <a:off x="840094" y="0"/>
          <a:ext cx="2835682" cy="489272"/>
        </a:xfrm>
        <a:prstGeom prst="chevron">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latinLnBrk="1">
            <a:lnSpc>
              <a:spcPct val="90000"/>
            </a:lnSpc>
            <a:spcBef>
              <a:spcPct val="0"/>
            </a:spcBef>
            <a:spcAft>
              <a:spcPts val="300"/>
            </a:spcAft>
          </a:pPr>
          <a:r>
            <a:rPr lang="ko-KR" altLang="en-US" sz="1200" b="1" kern="1200"/>
            <a:t>데이터 준비</a:t>
          </a:r>
          <a:endParaRPr lang="en-US" altLang="ko-KR" sz="1200" b="1" kern="1200"/>
        </a:p>
      </dsp:txBody>
      <dsp:txXfrm>
        <a:off x="1084730" y="0"/>
        <a:ext cx="2346410" cy="489272"/>
      </dsp:txXfrm>
    </dsp:sp>
    <dsp:sp modelId="{13EC6D3B-C079-49AB-91A5-984DEEFC4065}">
      <dsp:nvSpPr>
        <dsp:cNvPr id="0" name=""/>
        <dsp:cNvSpPr/>
      </dsp:nvSpPr>
      <dsp:spPr>
        <a:xfrm>
          <a:off x="3256842" y="0"/>
          <a:ext cx="4306455" cy="489272"/>
        </a:xfrm>
        <a:prstGeom prst="chevron">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latinLnBrk="1">
            <a:lnSpc>
              <a:spcPct val="90000"/>
            </a:lnSpc>
            <a:spcBef>
              <a:spcPct val="0"/>
            </a:spcBef>
            <a:spcAft>
              <a:spcPts val="300"/>
            </a:spcAft>
          </a:pPr>
          <a:r>
            <a:rPr lang="ko-KR" altLang="en-US" sz="1200" b="1" kern="1200"/>
            <a:t>모델 구축</a:t>
          </a:r>
          <a:r>
            <a:rPr lang="en-US" altLang="ko-KR" sz="1200" b="1" kern="1200"/>
            <a:t>, </a:t>
          </a:r>
          <a:r>
            <a:rPr lang="ko-KR" altLang="en-US" sz="1200" b="1" kern="1200"/>
            <a:t>학습</a:t>
          </a:r>
        </a:p>
      </dsp:txBody>
      <dsp:txXfrm>
        <a:off x="3501478" y="0"/>
        <a:ext cx="3817183" cy="489272"/>
      </dsp:txXfrm>
    </dsp:sp>
    <dsp:sp modelId="{5ED65FEB-6AFA-475E-A629-5D798BAB8A63}">
      <dsp:nvSpPr>
        <dsp:cNvPr id="0" name=""/>
        <dsp:cNvSpPr/>
      </dsp:nvSpPr>
      <dsp:spPr>
        <a:xfrm>
          <a:off x="7144363" y="0"/>
          <a:ext cx="1461200" cy="489272"/>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latinLnBrk="1">
            <a:lnSpc>
              <a:spcPts val="1440"/>
            </a:lnSpc>
            <a:spcBef>
              <a:spcPct val="0"/>
            </a:spcBef>
            <a:spcAft>
              <a:spcPts val="0"/>
            </a:spcAft>
          </a:pPr>
          <a:r>
            <a:rPr lang="ko-KR" altLang="en-US" sz="1200" b="1" kern="1200"/>
            <a:t>모델 배포 </a:t>
          </a:r>
          <a:endParaRPr lang="en-US" altLang="ko-KR" sz="1200" b="1" kern="1200"/>
        </a:p>
        <a:p>
          <a:pPr lvl="0" algn="ctr" defTabSz="533400" latinLnBrk="1">
            <a:lnSpc>
              <a:spcPts val="1440"/>
            </a:lnSpc>
            <a:spcBef>
              <a:spcPct val="0"/>
            </a:spcBef>
            <a:spcAft>
              <a:spcPts val="0"/>
            </a:spcAft>
          </a:pPr>
          <a:r>
            <a:rPr lang="ko-KR" altLang="en-US" sz="1200" b="1" kern="1200"/>
            <a:t>준비</a:t>
          </a:r>
          <a:endParaRPr lang="en-US" altLang="ko-KR" sz="1200" b="1" kern="1200"/>
        </a:p>
      </dsp:txBody>
      <dsp:txXfrm>
        <a:off x="7388999" y="0"/>
        <a:ext cx="971928" cy="48927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1" y="4343406"/>
            <a:ext cx="5486400" cy="411480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9" name="Google Shape;39;p1:notes"/>
          <p:cNvSpPr txBox="1">
            <a:spLocks noGrp="1"/>
          </p:cNvSpPr>
          <p:nvPr>
            <p:ph type="sldNum" idx="12"/>
          </p:nvPr>
        </p:nvSpPr>
        <p:spPr>
          <a:xfrm>
            <a:off x="3884613" y="8685224"/>
            <a:ext cx="2971800" cy="457201"/>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7305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d9bb497c2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gd9bb497c2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9bb497c2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gd9bb497c2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9bb497c2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d9bb497c2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bb497c22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d9bb497c22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9bb497c22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d9bb497c22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9bb497c22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9bb497c22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13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10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88855D-46EC-4871-9CE5-8622268CD781}"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Arial"/>
                <a:sym typeface="Arial"/>
              </a:rPr>
              <a:pPr marL="0" marR="0" lvl="0" indent="0" algn="r" defTabSz="914400" rtl="0" eaLnBrk="1" fontAlgn="auto" latinLnBrk="1" hangingPunct="1">
                <a:lnSpc>
                  <a:spcPct val="100000"/>
                </a:lnSpc>
                <a:spcBef>
                  <a:spcPts val="0"/>
                </a:spcBef>
                <a:spcAft>
                  <a:spcPts val="0"/>
                </a:spcAft>
                <a:buClrTx/>
                <a:buSzTx/>
                <a:buFontTx/>
                <a:buNone/>
                <a:tabLst/>
                <a:defRPr/>
              </a:pPr>
              <a:t>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Tree>
    <p:extLst>
      <p:ext uri="{BB962C8B-B14F-4D97-AF65-F5344CB8AC3E}">
        <p14:creationId xmlns:p14="http://schemas.microsoft.com/office/powerpoint/2010/main" val="249063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955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6342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431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305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781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925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81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627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8247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85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88508c6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88508c6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912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173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4688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504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341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388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4888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622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8712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31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ad52688e0_2_67:notes"/>
          <p:cNvSpPr txBox="1">
            <a:spLocks noGrp="1"/>
          </p:cNvSpPr>
          <p:nvPr>
            <p:ph type="body" idx="1"/>
          </p:nvPr>
        </p:nvSpPr>
        <p:spPr>
          <a:xfrm>
            <a:off x="685320" y="4400604"/>
            <a:ext cx="5487369" cy="3600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aad52688e0_2_67:notes"/>
          <p:cNvSpPr>
            <a:spLocks noGrp="1" noRot="1" noChangeAspect="1"/>
          </p:cNvSpPr>
          <p:nvPr>
            <p:ph type="sldImg" idx="2"/>
          </p:nvPr>
        </p:nvSpPr>
        <p:spPr>
          <a:xfrm>
            <a:off x="690563" y="1143000"/>
            <a:ext cx="5476875" cy="30813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17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9152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635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5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657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403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7081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440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99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812800"/>
            <a:ext cx="7124700" cy="4008438"/>
          </a:xfrm>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p:nvPr>
        </p:nvSpPr>
        <p:spPr/>
        <p:txBody>
          <a:bodyPr/>
          <a:lstStyle/>
          <a:p>
            <a:pPr algn="r"/>
            <a:fld id="{A1F03F00-43CC-45D5-9375-3CFD84007172}" type="slidenum">
              <a:rPr lang="en-US" sz="1400" b="0" strike="noStrike" spc="-1" smtClean="0">
                <a:latin typeface="Noto Serif CJK KR"/>
              </a:rPr>
              <a:t>8</a:t>
            </a:fld>
            <a:endParaRPr lang="en-US" sz="1400" b="0" strike="noStrike" spc="-1">
              <a:latin typeface="Noto Serif CJK KR"/>
            </a:endParaRPr>
          </a:p>
        </p:txBody>
      </p:sp>
    </p:spTree>
    <p:extLst>
      <p:ext uri="{BB962C8B-B14F-4D97-AF65-F5344CB8AC3E}">
        <p14:creationId xmlns:p14="http://schemas.microsoft.com/office/powerpoint/2010/main" val="966857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192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bb497c2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d9bb497c22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795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9bb497c2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d9bb497c2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9bb497c22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d9bb497c22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9bb497c2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d9bb497c2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9bb497c22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d9bb497c22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9bb497c2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d9bb497c2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9bb497c22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d9bb497c22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9bb497c2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d9bb497c2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9bb497c2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d9bb497c22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79292" y="4778775"/>
            <a:ext cx="5439100" cy="3909615"/>
          </a:xfrm>
          <a:prstGeom prst="rect">
            <a:avLst/>
          </a:prstGeom>
        </p:spPr>
        <p:txBody>
          <a:bodyPr spcFirstLastPara="1" wrap="square" lIns="92050" tIns="46025" rIns="92050" bIns="460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425450" y="1241425"/>
            <a:ext cx="5946775" cy="3346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9bb497c2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d9bb497c2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9bb497c2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d9bb497c2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9bb497c2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d9bb497c2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9bb497c2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d9bb497c2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9bb497c22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9bb497c2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9bb497c2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9bb497c2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d9bb497c2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d9bb497c2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9bb497c2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9bb497c2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79292" y="4778775"/>
            <a:ext cx="5439100" cy="3909615"/>
          </a:xfrm>
          <a:prstGeom prst="rect">
            <a:avLst/>
          </a:prstGeom>
        </p:spPr>
        <p:txBody>
          <a:bodyPr spcFirstLastPara="1" wrap="square" lIns="92050" tIns="46025" rIns="92050" bIns="46025"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425450" y="1241425"/>
            <a:ext cx="5946775" cy="3346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9bb497c2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d9bb497c2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9bb497c22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d9bb497c22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9bb497c22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d9bb497c22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d9bb497c22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d9bb497c22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9bb497c22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d9bb497c22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9bb497c22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d9bb497c22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9bb497c22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d9bb497c22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d9bb497c2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d9bb497c2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9bb497c22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gd9bb497c22_2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e0e3e7b98_0_0:notes"/>
          <p:cNvSpPr txBox="1">
            <a:spLocks noGrp="1"/>
          </p:cNvSpPr>
          <p:nvPr>
            <p:ph type="body" idx="1"/>
          </p:nvPr>
        </p:nvSpPr>
        <p:spPr>
          <a:xfrm>
            <a:off x="679292" y="4778775"/>
            <a:ext cx="5439000" cy="3909600"/>
          </a:xfrm>
          <a:prstGeom prst="rect">
            <a:avLst/>
          </a:prstGeom>
        </p:spPr>
        <p:txBody>
          <a:bodyPr spcFirstLastPara="1" wrap="square" lIns="92050" tIns="46025" rIns="92050" bIns="46025" anchor="t" anchorCtr="0">
            <a:noAutofit/>
          </a:bodyPr>
          <a:lstStyle/>
          <a:p>
            <a:pPr marL="0" lvl="0" indent="0" algn="l" rtl="0">
              <a:spcBef>
                <a:spcPts val="0"/>
              </a:spcBef>
              <a:spcAft>
                <a:spcPts val="0"/>
              </a:spcAft>
              <a:buNone/>
            </a:pPr>
            <a:endParaRPr/>
          </a:p>
        </p:txBody>
      </p:sp>
      <p:sp>
        <p:nvSpPr>
          <p:cNvPr id="91" name="Google Shape;91;gce0e3e7b98_0_0:notes"/>
          <p:cNvSpPr>
            <a:spLocks noGrp="1" noRot="1" noChangeAspect="1"/>
          </p:cNvSpPr>
          <p:nvPr>
            <p:ph type="sldImg" idx="2"/>
          </p:nvPr>
        </p:nvSpPr>
        <p:spPr>
          <a:xfrm>
            <a:off x="425450" y="1241425"/>
            <a:ext cx="5946775" cy="3346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79292" y="4778775"/>
            <a:ext cx="5439100" cy="3909615"/>
          </a:xfrm>
          <a:prstGeom prst="rect">
            <a:avLst/>
          </a:prstGeom>
        </p:spPr>
        <p:txBody>
          <a:bodyPr spcFirstLastPara="1" wrap="square" lIns="92050" tIns="46025" rIns="92050" bIns="460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425450" y="1241425"/>
            <a:ext cx="5946775" cy="3346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제목 슬라이드"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100000"/>
              </a:lnSpc>
              <a:spcBef>
                <a:spcPts val="0"/>
              </a:spcBef>
              <a:spcAft>
                <a:spcPts val="0"/>
              </a:spcAft>
              <a:buClr>
                <a:schemeClr val="dk1"/>
              </a:buClr>
              <a:buSzPts val="4500"/>
              <a:buFont typeface="Malgun Gothic"/>
              <a:buNone/>
              <a:defRPr sz="45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400"/>
              </a:spcBef>
              <a:spcAft>
                <a:spcPts val="0"/>
              </a:spcAft>
              <a:buClr>
                <a:schemeClr val="dk1"/>
              </a:buClr>
              <a:buSzPts val="1800"/>
              <a:buFont typeface="Arial"/>
              <a:buNone/>
              <a:defRPr sz="1800" b="0" i="0" u="none" strike="noStrike" cap="none">
                <a:solidFill>
                  <a:schemeClr val="dk1"/>
                </a:solidFill>
                <a:latin typeface="Malgun Gothic"/>
                <a:ea typeface="Malgun Gothic"/>
                <a:cs typeface="Malgun Gothic"/>
                <a:sym typeface="Malgun Gothic"/>
              </a:defRPr>
            </a:lvl1pPr>
            <a:lvl2pPr marR="0" lvl="1" algn="ctr" rtl="0">
              <a:lnSpc>
                <a:spcPct val="100000"/>
              </a:lnSpc>
              <a:spcBef>
                <a:spcPts val="3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2pPr>
            <a:lvl3pPr marR="0" lvl="2" algn="ctr"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Malgun Gothic"/>
                <a:ea typeface="Malgun Gothic"/>
                <a:cs typeface="Malgun Gothic"/>
                <a:sym typeface="Malgun Gothic"/>
              </a:defRPr>
            </a:lvl3pPr>
            <a:lvl4pPr marR="0" lvl="3"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4pPr>
            <a:lvl5pPr marR="0" lvl="4"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5pPr>
            <a:lvl6pPr marR="0" lvl="5"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6pPr>
            <a:lvl7pPr marR="0" lvl="6"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7pPr>
            <a:lvl8pPr marR="0" lvl="7"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8pPr>
            <a:lvl9pPr marR="0" lvl="8" algn="ctr"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2"/>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11" name="Google Shape;11;p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2"/>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Malgun Gothic"/>
                <a:ea typeface="Malgun Gothic"/>
                <a:cs typeface="Malgun Gothic"/>
                <a:sym typeface="Malgun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7086600" y="485660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9"/>
        <p:cNvGrpSpPr/>
        <p:nvPr/>
      </p:nvGrpSpPr>
      <p:grpSpPr>
        <a:xfrm>
          <a:off x="0" y="0"/>
          <a:ext cx="0" cy="0"/>
          <a:chOff x="0" y="0"/>
          <a:chExt cx="0" cy="0"/>
        </a:xfrm>
      </p:grpSpPr>
      <p:graphicFrame>
        <p:nvGraphicFramePr>
          <p:cNvPr id="20" name="Google Shape;20;p5"/>
          <p:cNvGraphicFramePr/>
          <p:nvPr/>
        </p:nvGraphicFramePr>
        <p:xfrm>
          <a:off x="2492768" y="4319112"/>
          <a:ext cx="3000000" cy="3000000"/>
        </p:xfrm>
        <a:graphic>
          <a:graphicData uri="http://schemas.openxmlformats.org/drawingml/2006/table">
            <a:tbl>
              <a:tblPr firstRow="1" bandRow="1">
                <a:noFill/>
                <a:tableStyleId>{940CA1BE-96EA-4810-8EBF-E65BF3103540}</a:tableStyleId>
              </a:tblPr>
              <a:tblGrid>
                <a:gridCol w="570750">
                  <a:extLst>
                    <a:ext uri="{9D8B030D-6E8A-4147-A177-3AD203B41FA5}">
                      <a16:colId xmlns:a16="http://schemas.microsoft.com/office/drawing/2014/main" val="20000"/>
                    </a:ext>
                  </a:extLst>
                </a:gridCol>
                <a:gridCol w="717525">
                  <a:extLst>
                    <a:ext uri="{9D8B030D-6E8A-4147-A177-3AD203B41FA5}">
                      <a16:colId xmlns:a16="http://schemas.microsoft.com/office/drawing/2014/main" val="20001"/>
                    </a:ext>
                  </a:extLst>
                </a:gridCol>
                <a:gridCol w="717525">
                  <a:extLst>
                    <a:ext uri="{9D8B030D-6E8A-4147-A177-3AD203B41FA5}">
                      <a16:colId xmlns:a16="http://schemas.microsoft.com/office/drawing/2014/main" val="20002"/>
                    </a:ext>
                  </a:extLst>
                </a:gridCol>
                <a:gridCol w="717525">
                  <a:extLst>
                    <a:ext uri="{9D8B030D-6E8A-4147-A177-3AD203B41FA5}">
                      <a16:colId xmlns:a16="http://schemas.microsoft.com/office/drawing/2014/main" val="20003"/>
                    </a:ext>
                  </a:extLst>
                </a:gridCol>
                <a:gridCol w="717525">
                  <a:extLst>
                    <a:ext uri="{9D8B030D-6E8A-4147-A177-3AD203B41FA5}">
                      <a16:colId xmlns:a16="http://schemas.microsoft.com/office/drawing/2014/main" val="20004"/>
                    </a:ext>
                  </a:extLst>
                </a:gridCol>
                <a:gridCol w="717525">
                  <a:extLst>
                    <a:ext uri="{9D8B030D-6E8A-4147-A177-3AD203B41FA5}">
                      <a16:colId xmlns:a16="http://schemas.microsoft.com/office/drawing/2014/main" val="20005"/>
                    </a:ext>
                  </a:extLst>
                </a:gridCol>
              </a:tblGrid>
              <a:tr h="0">
                <a:tc>
                  <a:txBody>
                    <a:bodyPr/>
                    <a:lstStyle/>
                    <a:p>
                      <a:pPr marL="0" marR="0" lvl="0" indent="0" algn="l" rtl="0">
                        <a:lnSpc>
                          <a:spcPct val="100000"/>
                        </a:lnSpc>
                        <a:spcBef>
                          <a:spcPts val="0"/>
                        </a:spcBef>
                        <a:spcAft>
                          <a:spcPts val="0"/>
                        </a:spcAft>
                        <a:buClr>
                          <a:srgbClr val="000000"/>
                        </a:buClr>
                        <a:buSzPts val="700"/>
                        <a:buFont typeface="Arial"/>
                        <a:buNone/>
                      </a:pPr>
                      <a:r>
                        <a:rPr lang="en-US" sz="700" b="0" u="none" strike="noStrike" cap="none">
                          <a:solidFill>
                            <a:schemeClr val="dk1"/>
                          </a:solidFill>
                          <a:latin typeface="Malgun Gothic"/>
                          <a:ea typeface="Malgun Gothic"/>
                          <a:cs typeface="Malgun Gothic"/>
                          <a:sym typeface="Malgun Gothic"/>
                        </a:rPr>
                        <a:t>Ver.</a:t>
                      </a: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Malgun Gothic"/>
                        <a:buNone/>
                      </a:pPr>
                      <a:r>
                        <a:rPr lang="en-US" sz="700" b="0" u="none" strike="noStrike" cap="none">
                          <a:solidFill>
                            <a:schemeClr val="dk1"/>
                          </a:solidFill>
                          <a:latin typeface="Malgun Gothic"/>
                          <a:ea typeface="Malgun Gothic"/>
                          <a:cs typeface="Malgun Gothic"/>
                          <a:sym typeface="Malgun Gothic"/>
                        </a:rPr>
                        <a:t>Date.</a:t>
                      </a: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Malgun Gothic"/>
                        <a:buNone/>
                      </a:pPr>
                      <a:r>
                        <a:rPr lang="en-US" sz="700" b="0" u="none" strike="noStrike" cap="none">
                          <a:solidFill>
                            <a:schemeClr val="dk1"/>
                          </a:solidFill>
                          <a:latin typeface="Malgun Gothic"/>
                          <a:ea typeface="Malgun Gothic"/>
                          <a:cs typeface="Malgun Gothic"/>
                          <a:sym typeface="Malgun Gothic"/>
                        </a:rPr>
                        <a:t>Writer.</a:t>
                      </a: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endParaRPr sz="700" b="0" u="none" strike="noStrike" cap="none">
                        <a:solidFill>
                          <a:schemeClr val="dk1"/>
                        </a:solidFill>
                        <a:latin typeface="Malgun Gothic"/>
                        <a:ea typeface="Malgun Gothic"/>
                        <a:cs typeface="Malgun Gothic"/>
                        <a:sym typeface="Malgun Gothic"/>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1" name="Google Shape;21;p5"/>
          <p:cNvSpPr txBox="1">
            <a:spLocks noGrp="1"/>
          </p:cNvSpPr>
          <p:nvPr>
            <p:ph type="body" idx="1"/>
          </p:nvPr>
        </p:nvSpPr>
        <p:spPr>
          <a:xfrm>
            <a:off x="3086173" y="4345098"/>
            <a:ext cx="678000" cy="143700"/>
          </a:xfrm>
          <a:prstGeom prst="rect">
            <a:avLst/>
          </a:prstGeom>
          <a:noFill/>
          <a:ln>
            <a:noFill/>
          </a:ln>
        </p:spPr>
        <p:txBody>
          <a:bodyPr spcFirstLastPara="1" wrap="square" lIns="68575" tIns="34275" rIns="68575" bIns="34275" anchor="ctr" anchorCtr="0">
            <a:noAutofit/>
          </a:bodyPr>
          <a:lstStyle>
            <a:lvl1pPr marL="457200" marR="0" lvl="0" indent="-228600" algn="r" rtl="0">
              <a:lnSpc>
                <a:spcPct val="100000"/>
              </a:lnSpc>
              <a:spcBef>
                <a:spcPts val="100"/>
              </a:spcBef>
              <a:spcAft>
                <a:spcPts val="0"/>
              </a:spcAft>
              <a:buClr>
                <a:srgbClr val="7F7F7F"/>
              </a:buClr>
              <a:buSzPts val="600"/>
              <a:buFont typeface="Arial"/>
              <a:buNone/>
              <a:defRPr sz="600" b="0" i="0" u="none" strike="noStrike" cap="none">
                <a:solidFill>
                  <a:srgbClr val="7F7F7F"/>
                </a:solidFill>
                <a:latin typeface="Malgun Gothic"/>
                <a:ea typeface="Malgun Gothic"/>
                <a:cs typeface="Malgun Gothic"/>
                <a:sym typeface="Malgun Gothic"/>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9pPr>
          </a:lstStyle>
          <a:p>
            <a:endParaRPr/>
          </a:p>
        </p:txBody>
      </p:sp>
      <p:sp>
        <p:nvSpPr>
          <p:cNvPr id="22" name="Google Shape;22;p5"/>
          <p:cNvSpPr txBox="1">
            <a:spLocks noGrp="1"/>
          </p:cNvSpPr>
          <p:nvPr>
            <p:ph type="body" idx="2"/>
          </p:nvPr>
        </p:nvSpPr>
        <p:spPr>
          <a:xfrm>
            <a:off x="4521698" y="4342539"/>
            <a:ext cx="675600" cy="143700"/>
          </a:xfrm>
          <a:prstGeom prst="rect">
            <a:avLst/>
          </a:prstGeom>
          <a:noFill/>
          <a:ln>
            <a:noFill/>
          </a:ln>
        </p:spPr>
        <p:txBody>
          <a:bodyPr spcFirstLastPara="1" wrap="square" lIns="68575" tIns="34275" rIns="68575" bIns="34275" anchor="ctr" anchorCtr="0">
            <a:noAutofit/>
          </a:bodyPr>
          <a:lstStyle>
            <a:lvl1pPr marL="457200" marR="0" lvl="0" indent="-228600" algn="r" rtl="0">
              <a:lnSpc>
                <a:spcPct val="100000"/>
              </a:lnSpc>
              <a:spcBef>
                <a:spcPts val="100"/>
              </a:spcBef>
              <a:spcAft>
                <a:spcPts val="0"/>
              </a:spcAft>
              <a:buClr>
                <a:srgbClr val="7F7F7F"/>
              </a:buClr>
              <a:buSzPts val="600"/>
              <a:buFont typeface="Arial"/>
              <a:buNone/>
              <a:defRPr sz="600" b="0" i="0" u="none" strike="noStrike" cap="none">
                <a:solidFill>
                  <a:srgbClr val="7F7F7F"/>
                </a:solidFill>
                <a:latin typeface="Malgun Gothic"/>
                <a:ea typeface="Malgun Gothic"/>
                <a:cs typeface="Malgun Gothic"/>
                <a:sym typeface="Malgun Gothic"/>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9pPr>
          </a:lstStyle>
          <a:p>
            <a:endParaRPr/>
          </a:p>
        </p:txBody>
      </p:sp>
      <p:sp>
        <p:nvSpPr>
          <p:cNvPr id="23" name="Google Shape;23;p5"/>
          <p:cNvSpPr txBox="1">
            <a:spLocks noGrp="1"/>
          </p:cNvSpPr>
          <p:nvPr>
            <p:ph type="body" idx="3"/>
          </p:nvPr>
        </p:nvSpPr>
        <p:spPr>
          <a:xfrm>
            <a:off x="5954712" y="4342539"/>
            <a:ext cx="675600" cy="143700"/>
          </a:xfrm>
          <a:prstGeom prst="rect">
            <a:avLst/>
          </a:prstGeom>
          <a:noFill/>
          <a:ln>
            <a:noFill/>
          </a:ln>
        </p:spPr>
        <p:txBody>
          <a:bodyPr spcFirstLastPara="1" wrap="square" lIns="68575" tIns="34275" rIns="68575" bIns="34275" anchor="ctr" anchorCtr="0">
            <a:noAutofit/>
          </a:bodyPr>
          <a:lstStyle>
            <a:lvl1pPr marL="457200" marR="0" lvl="0" indent="-228600" algn="r" rtl="0">
              <a:lnSpc>
                <a:spcPct val="100000"/>
              </a:lnSpc>
              <a:spcBef>
                <a:spcPts val="100"/>
              </a:spcBef>
              <a:spcAft>
                <a:spcPts val="0"/>
              </a:spcAft>
              <a:buClr>
                <a:srgbClr val="7F7F7F"/>
              </a:buClr>
              <a:buSzPts val="600"/>
              <a:buFont typeface="Arial"/>
              <a:buNone/>
              <a:defRPr sz="600" b="0" i="0" u="none" strike="noStrike" cap="none">
                <a:solidFill>
                  <a:srgbClr val="7F7F7F"/>
                </a:solidFill>
                <a:latin typeface="Malgun Gothic"/>
                <a:ea typeface="Malgun Gothic"/>
                <a:cs typeface="Malgun Gothic"/>
                <a:sym typeface="Malgun Gothic"/>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9pPr>
          </a:lstStyle>
          <a:p>
            <a:endParaRPr/>
          </a:p>
        </p:txBody>
      </p:sp>
      <p:graphicFrame>
        <p:nvGraphicFramePr>
          <p:cNvPr id="24" name="Google Shape;24;p5"/>
          <p:cNvGraphicFramePr/>
          <p:nvPr/>
        </p:nvGraphicFramePr>
        <p:xfrm>
          <a:off x="323529" y="371552"/>
          <a:ext cx="3000000" cy="3000000"/>
        </p:xfrm>
        <a:graphic>
          <a:graphicData uri="http://schemas.openxmlformats.org/drawingml/2006/table">
            <a:tbl>
              <a:tblPr firstRow="1" bandRow="1">
                <a:noFill/>
                <a:tableStyleId>{940CA1BE-96EA-4810-8EBF-E65BF3103540}</a:tableStyleId>
              </a:tblPr>
              <a:tblGrid>
                <a:gridCol w="7928025">
                  <a:extLst>
                    <a:ext uri="{9D8B030D-6E8A-4147-A177-3AD203B41FA5}">
                      <a16:colId xmlns:a16="http://schemas.microsoft.com/office/drawing/2014/main" val="20000"/>
                    </a:ext>
                  </a:extLst>
                </a:gridCol>
              </a:tblGrid>
              <a:tr h="365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5" name="Google Shape;25;p5"/>
          <p:cNvSpPr txBox="1">
            <a:spLocks noGrp="1"/>
          </p:cNvSpPr>
          <p:nvPr>
            <p:ph type="title"/>
          </p:nvPr>
        </p:nvSpPr>
        <p:spPr>
          <a:xfrm>
            <a:off x="323529" y="163533"/>
            <a:ext cx="8568900" cy="637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2100"/>
              <a:buFont typeface="Malgun Gothic"/>
              <a:buNone/>
              <a:defRPr sz="21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5"/>
          <p:cNvSpPr txBox="1"/>
          <p:nvPr/>
        </p:nvSpPr>
        <p:spPr>
          <a:xfrm>
            <a:off x="3881844" y="4840524"/>
            <a:ext cx="1416300" cy="900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r>
              <a:rPr lang="en-US" sz="500" b="0" i="0" u="none" strike="noStrike" cap="none">
                <a:solidFill>
                  <a:srgbClr val="8D95A0"/>
                </a:solidFill>
                <a:latin typeface="Arial"/>
                <a:ea typeface="Arial"/>
                <a:cs typeface="Arial"/>
                <a:sym typeface="Arial"/>
              </a:rPr>
              <a:t>Copyrights 2020  © </a:t>
            </a:r>
            <a:r>
              <a:rPr lang="en-US" sz="500" b="0" i="0" u="none" strike="noStrike" cap="none">
                <a:solidFill>
                  <a:srgbClr val="938953"/>
                </a:solidFill>
                <a:latin typeface="Arial"/>
                <a:ea typeface="Arial"/>
                <a:cs typeface="Arial"/>
                <a:sym typeface="Arial"/>
              </a:rPr>
              <a:t>Surromind</a:t>
            </a:r>
            <a:r>
              <a:rPr lang="en-US" sz="500" b="0" i="0" u="none" strike="noStrike" cap="none">
                <a:solidFill>
                  <a:srgbClr val="8D95A0"/>
                </a:solidFill>
                <a:latin typeface="Arial"/>
                <a:ea typeface="Arial"/>
                <a:cs typeface="Arial"/>
                <a:sym typeface="Arial"/>
              </a:rPr>
              <a:t>.  All Rights Reserved.</a:t>
            </a:r>
            <a:endParaRPr sz="1100" b="0" i="0" u="none" strike="noStrike" cap="none">
              <a:solidFill>
                <a:srgbClr val="000000"/>
              </a:solidFill>
              <a:latin typeface="Arial"/>
              <a:ea typeface="Arial"/>
              <a:cs typeface="Arial"/>
              <a:sym typeface="Arial"/>
            </a:endParaRPr>
          </a:p>
        </p:txBody>
      </p:sp>
      <p:sp>
        <p:nvSpPr>
          <p:cNvPr id="27" name="Google Shape;27;p5"/>
          <p:cNvSpPr txBox="1"/>
          <p:nvPr/>
        </p:nvSpPr>
        <p:spPr>
          <a:xfrm>
            <a:off x="2135636" y="4586736"/>
            <a:ext cx="4872600" cy="360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rgbClr val="000000"/>
              </a:buClr>
              <a:buSzPts val="500"/>
              <a:buFont typeface="Arial"/>
              <a:buNone/>
            </a:pPr>
            <a:r>
              <a:rPr lang="en-US" sz="500" b="0" i="0" u="none" strike="noStrike" cap="none">
                <a:solidFill>
                  <a:srgbClr val="8D95A0"/>
                </a:solidFill>
                <a:latin typeface="Arial"/>
                <a:ea typeface="Arial"/>
                <a:cs typeface="Arial"/>
                <a:sym typeface="Arial"/>
              </a:rPr>
              <a:t>This report contains information that is confidential and proprietary to petdoc and is solely for the use of Petdoc personnel. No part of it may be used, circulated, quoted, or reproduced for distribution outside</a:t>
            </a:r>
            <a:endParaRPr sz="500" b="0" i="0" u="none" strike="noStrike" cap="none">
              <a:solidFill>
                <a:srgbClr val="8D95A0"/>
              </a:solidFill>
              <a:latin typeface="Malgun Gothic"/>
              <a:ea typeface="Malgun Gothic"/>
              <a:cs typeface="Malgun Gothic"/>
              <a:sym typeface="Malgun Gothic"/>
            </a:endParaRPr>
          </a:p>
          <a:p>
            <a:pPr marL="0" marR="0" lvl="0" indent="0" algn="ctr" rtl="0">
              <a:lnSpc>
                <a:spcPct val="130000"/>
              </a:lnSpc>
              <a:spcBef>
                <a:spcPts val="0"/>
              </a:spcBef>
              <a:spcAft>
                <a:spcPts val="0"/>
              </a:spcAft>
              <a:buClr>
                <a:srgbClr val="000000"/>
              </a:buClr>
              <a:buSzPts val="500"/>
              <a:buFont typeface="Arial"/>
              <a:buNone/>
            </a:pPr>
            <a:r>
              <a:rPr lang="en-US" sz="500" b="0" i="0" u="none" strike="noStrike" cap="none">
                <a:solidFill>
                  <a:srgbClr val="8D95A0"/>
                </a:solidFill>
                <a:latin typeface="Arial"/>
                <a:ea typeface="Arial"/>
                <a:cs typeface="Arial"/>
                <a:sym typeface="Arial"/>
              </a:rPr>
              <a:t>Surromind. If you are not the intended recipient of this report, you are hereby notified that the use, circulation, quoting, or reproducing of this report is strictly prohibited and may be unlawful.</a:t>
            </a:r>
            <a:endParaRPr sz="1100" b="0" i="0" u="none" strike="noStrike" cap="none">
              <a:solidFill>
                <a:srgbClr val="000000"/>
              </a:solidFill>
              <a:latin typeface="Arial"/>
              <a:ea typeface="Arial"/>
              <a:cs typeface="Arial"/>
              <a:sym typeface="Arial"/>
            </a:endParaRPr>
          </a:p>
        </p:txBody>
      </p:sp>
      <p:sp>
        <p:nvSpPr>
          <p:cNvPr id="28" name="Google Shape;28;p5"/>
          <p:cNvSpPr/>
          <p:nvPr/>
        </p:nvSpPr>
        <p:spPr>
          <a:xfrm>
            <a:off x="4083425" y="2436947"/>
            <a:ext cx="977100" cy="269700"/>
          </a:xfrm>
          <a:prstGeom prst="rect">
            <a:avLst/>
          </a:prstGeom>
          <a:solidFill>
            <a:srgbClr val="FF5A5C"/>
          </a:solidFill>
          <a:ln>
            <a:noFill/>
          </a:ln>
        </p:spPr>
        <p:txBody>
          <a:bodyPr spcFirstLastPara="1" wrap="square" lIns="28325" tIns="28325" rIns="28325" bIns="283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Arial"/>
                <a:ea typeface="Arial"/>
                <a:cs typeface="Arial"/>
                <a:sym typeface="Arial"/>
              </a:rPr>
              <a:t>Confidential</a:t>
            </a:r>
            <a:endParaRPr sz="1100" b="0" i="0" u="none" strike="noStrike" cap="none">
              <a:solidFill>
                <a:srgbClr val="000000"/>
              </a:solidFill>
              <a:latin typeface="Arial"/>
              <a:ea typeface="Arial"/>
              <a:cs typeface="Arial"/>
              <a:sym typeface="Arial"/>
            </a:endParaRPr>
          </a:p>
        </p:txBody>
      </p:sp>
      <p:pic>
        <p:nvPicPr>
          <p:cNvPr id="29" name="Google Shape;29;p5"/>
          <p:cNvPicPr preferRelativeResize="0"/>
          <p:nvPr/>
        </p:nvPicPr>
        <p:blipFill rotWithShape="1">
          <a:blip r:embed="rId2">
            <a:alphaModFix/>
          </a:blip>
          <a:srcRect/>
          <a:stretch/>
        </p:blipFill>
        <p:spPr>
          <a:xfrm>
            <a:off x="500463" y="4784256"/>
            <a:ext cx="1159423" cy="202558"/>
          </a:xfrm>
          <a:prstGeom prst="rect">
            <a:avLst/>
          </a:prstGeom>
          <a:noFill/>
          <a:ln>
            <a:noFill/>
          </a:ln>
        </p:spPr>
      </p:pic>
      <p:pic>
        <p:nvPicPr>
          <p:cNvPr id="30" name="Google Shape;30;p5" descr="D:\HP6120\▶오토에버 CI 및 관련이미지\2011 신 CI\뉴 CI (AI PNG)\상하조합.png"/>
          <p:cNvPicPr preferRelativeResize="0"/>
          <p:nvPr/>
        </p:nvPicPr>
        <p:blipFill rotWithShape="1">
          <a:blip r:embed="rId3">
            <a:alphaModFix/>
          </a:blip>
          <a:srcRect/>
          <a:stretch/>
        </p:blipFill>
        <p:spPr>
          <a:xfrm>
            <a:off x="7829282" y="4755690"/>
            <a:ext cx="915477" cy="2665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8" type="tx">
  <p:cSld name="TITLE_AND_BODY">
    <p:spTree>
      <p:nvGrpSpPr>
        <p:cNvPr id="1" name="Shape 31"/>
        <p:cNvGrpSpPr/>
        <p:nvPr/>
      </p:nvGrpSpPr>
      <p:grpSpPr>
        <a:xfrm>
          <a:off x="0" y="0"/>
          <a:ext cx="0" cy="0"/>
          <a:chOff x="0" y="0"/>
          <a:chExt cx="0" cy="0"/>
        </a:xfrm>
      </p:grpSpPr>
      <p:sp>
        <p:nvSpPr>
          <p:cNvPr id="32" name="Google Shape;32;p6"/>
          <p:cNvSpPr>
            <a:spLocks noGrp="1"/>
          </p:cNvSpPr>
          <p:nvPr>
            <p:ph type="pic" idx="2"/>
          </p:nvPr>
        </p:nvSpPr>
        <p:spPr>
          <a:xfrm>
            <a:off x="3000194" y="714376"/>
            <a:ext cx="3638931" cy="37092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a:spLocks noGrp="1"/>
          </p:cNvSpPr>
          <p:nvPr>
            <p:ph type="pic" idx="3"/>
          </p:nvPr>
        </p:nvSpPr>
        <p:spPr>
          <a:xfrm>
            <a:off x="714375" y="170785"/>
            <a:ext cx="2838469" cy="289334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 name="Google Shape;34;p6"/>
          <p:cNvSpPr>
            <a:spLocks noGrp="1"/>
          </p:cNvSpPr>
          <p:nvPr>
            <p:ph type="pic" idx="4"/>
          </p:nvPr>
        </p:nvSpPr>
        <p:spPr>
          <a:xfrm>
            <a:off x="5438595" y="719882"/>
            <a:ext cx="3638931" cy="37092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7086600" y="4856603"/>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sz="1000">
                <a:solidFill>
                  <a:srgbClr val="888888"/>
                </a:solidFill>
              </a:defRPr>
            </a:lvl1pPr>
            <a:lvl2pPr marL="0" lvl="1" indent="0" algn="r">
              <a:lnSpc>
                <a:spcPct val="100000"/>
              </a:lnSpc>
              <a:spcBef>
                <a:spcPts val="0"/>
              </a:spcBef>
              <a:spcAft>
                <a:spcPts val="0"/>
              </a:spcAft>
              <a:buNone/>
              <a:defRPr sz="1000">
                <a:solidFill>
                  <a:srgbClr val="888888"/>
                </a:solidFill>
              </a:defRPr>
            </a:lvl2pPr>
            <a:lvl3pPr marL="0" lvl="2" indent="0" algn="r">
              <a:lnSpc>
                <a:spcPct val="100000"/>
              </a:lnSpc>
              <a:spcBef>
                <a:spcPts val="0"/>
              </a:spcBef>
              <a:spcAft>
                <a:spcPts val="0"/>
              </a:spcAft>
              <a:buNone/>
              <a:defRPr sz="1000">
                <a:solidFill>
                  <a:srgbClr val="888888"/>
                </a:solidFill>
              </a:defRPr>
            </a:lvl3pPr>
            <a:lvl4pPr marL="0" lvl="3" indent="0" algn="r">
              <a:lnSpc>
                <a:spcPct val="100000"/>
              </a:lnSpc>
              <a:spcBef>
                <a:spcPts val="0"/>
              </a:spcBef>
              <a:spcAft>
                <a:spcPts val="0"/>
              </a:spcAft>
              <a:buNone/>
              <a:defRPr sz="1000">
                <a:solidFill>
                  <a:srgbClr val="888888"/>
                </a:solidFill>
              </a:defRPr>
            </a:lvl4pPr>
            <a:lvl5pPr marL="0" lvl="4" indent="0" algn="r">
              <a:lnSpc>
                <a:spcPct val="100000"/>
              </a:lnSpc>
              <a:spcBef>
                <a:spcPts val="0"/>
              </a:spcBef>
              <a:spcAft>
                <a:spcPts val="0"/>
              </a:spcAft>
              <a:buNone/>
              <a:defRPr sz="1000">
                <a:solidFill>
                  <a:srgbClr val="888888"/>
                </a:solidFill>
              </a:defRPr>
            </a:lvl5pPr>
            <a:lvl6pPr marL="0" lvl="5" indent="0" algn="r">
              <a:lnSpc>
                <a:spcPct val="100000"/>
              </a:lnSpc>
              <a:spcBef>
                <a:spcPts val="0"/>
              </a:spcBef>
              <a:spcAft>
                <a:spcPts val="0"/>
              </a:spcAft>
              <a:buNone/>
              <a:defRPr sz="1000">
                <a:solidFill>
                  <a:srgbClr val="888888"/>
                </a:solidFill>
              </a:defRPr>
            </a:lvl6pPr>
            <a:lvl7pPr marL="0" lvl="6" indent="0" algn="r">
              <a:lnSpc>
                <a:spcPct val="100000"/>
              </a:lnSpc>
              <a:spcBef>
                <a:spcPts val="0"/>
              </a:spcBef>
              <a:spcAft>
                <a:spcPts val="0"/>
              </a:spcAft>
              <a:buNone/>
              <a:defRPr sz="1000">
                <a:solidFill>
                  <a:srgbClr val="888888"/>
                </a:solidFill>
              </a:defRPr>
            </a:lvl7pPr>
            <a:lvl8pPr marL="0" lvl="7" indent="0" algn="r">
              <a:lnSpc>
                <a:spcPct val="100000"/>
              </a:lnSpc>
              <a:spcBef>
                <a:spcPts val="0"/>
              </a:spcBef>
              <a:spcAft>
                <a:spcPts val="0"/>
              </a:spcAft>
              <a:buNone/>
              <a:defRPr sz="1000">
                <a:solidFill>
                  <a:srgbClr val="888888"/>
                </a:solidFill>
              </a:defRPr>
            </a:lvl8pPr>
            <a:lvl9pPr marL="0" lvl="8" indent="0" algn="r">
              <a:lnSpc>
                <a:spcPct val="100000"/>
              </a:lnSpc>
              <a:spcBef>
                <a:spcPts val="0"/>
              </a:spcBef>
              <a:spcAft>
                <a:spcPts val="0"/>
              </a:spcAft>
              <a:buNone/>
              <a:defRPr sz="10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빈 화면">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252047" y="527447"/>
            <a:ext cx="8639908" cy="208359"/>
            <a:chOff x="329" y="1821"/>
            <a:chExt cx="6071" cy="0"/>
          </a:xfrm>
        </p:grpSpPr>
        <p:sp>
          <p:nvSpPr>
            <p:cNvPr id="5" name="Line 10"/>
            <p:cNvSpPr>
              <a:spLocks noChangeShapeType="1"/>
            </p:cNvSpPr>
            <p:nvPr/>
          </p:nvSpPr>
          <p:spPr bwMode="auto">
            <a:xfrm>
              <a:off x="329" y="1821"/>
              <a:ext cx="4534" cy="0"/>
            </a:xfrm>
            <a:prstGeom prst="line">
              <a:avLst/>
            </a:prstGeom>
            <a:noFill/>
            <a:ln w="25400">
              <a:solidFill>
                <a:srgbClr val="AEAEAE"/>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ko-KR" altLang="en-US" sz="1350" dirty="0">
                <a:solidFill>
                  <a:srgbClr val="000000"/>
                </a:solidFill>
                <a:latin typeface="맑은 고딕" panose="020B0503020000020004" pitchFamily="50" charset="-127"/>
                <a:ea typeface="맑은 고딕" panose="020B0503020000020004" pitchFamily="50" charset="-127"/>
              </a:endParaRPr>
            </a:p>
          </p:txBody>
        </p:sp>
        <p:sp>
          <p:nvSpPr>
            <p:cNvPr id="6" name="Line 11"/>
            <p:cNvSpPr>
              <a:spLocks noChangeShapeType="1"/>
            </p:cNvSpPr>
            <p:nvPr/>
          </p:nvSpPr>
          <p:spPr bwMode="auto">
            <a:xfrm>
              <a:off x="4925" y="1821"/>
              <a:ext cx="1475" cy="0"/>
            </a:xfrm>
            <a:prstGeom prst="line">
              <a:avLst/>
            </a:prstGeom>
            <a:noFill/>
            <a:ln w="25400">
              <a:solidFill>
                <a:srgbClr val="AEAEAE"/>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ko-KR" altLang="en-US" sz="1350" dirty="0">
                <a:solidFill>
                  <a:srgbClr val="000000"/>
                </a:solidFill>
                <a:latin typeface="맑은 고딕" panose="020B0503020000020004" pitchFamily="50" charset="-127"/>
                <a:ea typeface="맑은 고딕" panose="020B0503020000020004" pitchFamily="50" charset="-127"/>
              </a:endParaRPr>
            </a:p>
          </p:txBody>
        </p:sp>
      </p:grpSp>
      <p:sp>
        <p:nvSpPr>
          <p:cNvPr id="11" name="제목 1"/>
          <p:cNvSpPr>
            <a:spLocks noGrp="1"/>
          </p:cNvSpPr>
          <p:nvPr>
            <p:ph type="ctrTitle"/>
          </p:nvPr>
        </p:nvSpPr>
        <p:spPr>
          <a:xfrm>
            <a:off x="419926" y="87474"/>
            <a:ext cx="6212612" cy="379865"/>
          </a:xfrm>
          <a:prstGeom prst="rect">
            <a:avLst/>
          </a:prstGeom>
        </p:spPr>
        <p:txBody>
          <a:bodyPr/>
          <a:lstStyle>
            <a:lvl1pPr algn="l">
              <a:defRPr sz="1950">
                <a:latin typeface="HY견고딕" panose="02030600000101010101" pitchFamily="18" charset="-127"/>
                <a:ea typeface="HY견고딕" panose="02030600000101010101" pitchFamily="18" charset="-127"/>
              </a:defRPr>
            </a:lvl1pPr>
          </a:lstStyle>
          <a:p>
            <a:r>
              <a:rPr lang="ko-KR" altLang="en-US" dirty="0"/>
              <a:t>마스터 제목 스타일 편집</a:t>
            </a:r>
          </a:p>
        </p:txBody>
      </p:sp>
      <p:sp>
        <p:nvSpPr>
          <p:cNvPr id="12" name="부제목 2"/>
          <p:cNvSpPr>
            <a:spLocks noGrp="1"/>
          </p:cNvSpPr>
          <p:nvPr>
            <p:ph type="subTitle" idx="1" hasCustomPrompt="1"/>
          </p:nvPr>
        </p:nvSpPr>
        <p:spPr>
          <a:xfrm>
            <a:off x="397682" y="573528"/>
            <a:ext cx="8494273" cy="270030"/>
          </a:xfrm>
          <a:prstGeom prst="rect">
            <a:avLst/>
          </a:prstGeom>
        </p:spPr>
        <p:txBody>
          <a:bodyPr/>
          <a:lstStyle>
            <a:lvl1pPr marL="0" indent="0" algn="l">
              <a:buNone/>
              <a:defRPr sz="1200">
                <a:solidFill>
                  <a:schemeClr val="tx1"/>
                </a:solidFill>
                <a:latin typeface="HY견고딕" panose="02030600000101010101" pitchFamily="18" charset="-127"/>
                <a:ea typeface="HY견고딕" panose="02030600000101010101" pitchFamily="18" charset="-127"/>
              </a:defRPr>
            </a:lvl1pPr>
            <a:lvl2pPr marL="359189" indent="0" algn="ctr">
              <a:buNone/>
              <a:defRPr>
                <a:solidFill>
                  <a:schemeClr val="tx1">
                    <a:tint val="75000"/>
                  </a:schemeClr>
                </a:solidFill>
              </a:defRPr>
            </a:lvl2pPr>
            <a:lvl3pPr marL="718379" indent="0" algn="ctr">
              <a:buNone/>
              <a:defRPr>
                <a:solidFill>
                  <a:schemeClr val="tx1">
                    <a:tint val="75000"/>
                  </a:schemeClr>
                </a:solidFill>
              </a:defRPr>
            </a:lvl3pPr>
            <a:lvl4pPr marL="1077568" indent="0" algn="ctr">
              <a:buNone/>
              <a:defRPr>
                <a:solidFill>
                  <a:schemeClr val="tx1">
                    <a:tint val="75000"/>
                  </a:schemeClr>
                </a:solidFill>
              </a:defRPr>
            </a:lvl4pPr>
            <a:lvl5pPr marL="1436758" indent="0" algn="ctr">
              <a:buNone/>
              <a:defRPr>
                <a:solidFill>
                  <a:schemeClr val="tx1">
                    <a:tint val="75000"/>
                  </a:schemeClr>
                </a:solidFill>
              </a:defRPr>
            </a:lvl5pPr>
            <a:lvl6pPr marL="1795947" indent="0" algn="ctr">
              <a:buNone/>
              <a:defRPr>
                <a:solidFill>
                  <a:schemeClr val="tx1">
                    <a:tint val="75000"/>
                  </a:schemeClr>
                </a:solidFill>
              </a:defRPr>
            </a:lvl6pPr>
            <a:lvl7pPr marL="2155136" indent="0" algn="ctr">
              <a:buNone/>
              <a:defRPr>
                <a:solidFill>
                  <a:schemeClr val="tx1">
                    <a:tint val="75000"/>
                  </a:schemeClr>
                </a:solidFill>
              </a:defRPr>
            </a:lvl7pPr>
            <a:lvl8pPr marL="2514326" indent="0" algn="ctr">
              <a:buNone/>
              <a:defRPr>
                <a:solidFill>
                  <a:schemeClr val="tx1">
                    <a:tint val="75000"/>
                  </a:schemeClr>
                </a:solidFill>
              </a:defRPr>
            </a:lvl8pPr>
            <a:lvl9pPr marL="2873515" indent="0" algn="ctr">
              <a:buNone/>
              <a:defRPr>
                <a:solidFill>
                  <a:schemeClr val="tx1">
                    <a:tint val="75000"/>
                  </a:schemeClr>
                </a:solidFill>
              </a:defRPr>
            </a:lvl9pPr>
          </a:lstStyle>
          <a:p>
            <a:r>
              <a:rPr lang="en-US" altLang="ko-KR" dirty="0"/>
              <a:t>XXX</a:t>
            </a:r>
            <a:endParaRPr lang="ko-KR" altLang="en-US" dirty="0"/>
          </a:p>
        </p:txBody>
      </p:sp>
      <p:pic>
        <p:nvPicPr>
          <p:cNvPr id="8" name="Picture 5" descr="D:\HP6120\▶오토에버 CI 및 관련이미지\2011 신 CI\뉴 CI (AI PNG)\상하조합.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66670" y="4855018"/>
            <a:ext cx="625284" cy="18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그림 1">
            <a:extLst>
              <a:ext uri="{FF2B5EF4-FFF2-40B4-BE49-F238E27FC236}">
                <a16:creationId xmlns:a16="http://schemas.microsoft.com/office/drawing/2014/main" id="{CD241EF2-4DBD-4348-879C-6351740F65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9925" y="4792296"/>
            <a:ext cx="1256475" cy="332093"/>
          </a:xfrm>
          <a:prstGeom prst="rect">
            <a:avLst/>
          </a:prstGeom>
        </p:spPr>
      </p:pic>
    </p:spTree>
    <p:extLst>
      <p:ext uri="{BB962C8B-B14F-4D97-AF65-F5344CB8AC3E}">
        <p14:creationId xmlns:p14="http://schemas.microsoft.com/office/powerpoint/2010/main" val="1024568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5_빈 화면">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252047" y="527447"/>
            <a:ext cx="8639908" cy="208359"/>
            <a:chOff x="329" y="1821"/>
            <a:chExt cx="6071" cy="0"/>
          </a:xfrm>
        </p:grpSpPr>
        <p:sp>
          <p:nvSpPr>
            <p:cNvPr id="5" name="Line 10"/>
            <p:cNvSpPr>
              <a:spLocks noChangeShapeType="1"/>
            </p:cNvSpPr>
            <p:nvPr/>
          </p:nvSpPr>
          <p:spPr bwMode="auto">
            <a:xfrm>
              <a:off x="329" y="1821"/>
              <a:ext cx="4534" cy="0"/>
            </a:xfrm>
            <a:prstGeom prst="line">
              <a:avLst/>
            </a:prstGeom>
            <a:noFill/>
            <a:ln w="25400">
              <a:solidFill>
                <a:srgbClr val="AEAEAE"/>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ko-KR" altLang="en-US" sz="1350" dirty="0">
                <a:solidFill>
                  <a:srgbClr val="000000"/>
                </a:solidFill>
                <a:latin typeface="맑은 고딕" panose="020B0503020000020004" pitchFamily="50" charset="-127"/>
                <a:ea typeface="맑은 고딕" panose="020B0503020000020004" pitchFamily="50" charset="-127"/>
              </a:endParaRPr>
            </a:p>
          </p:txBody>
        </p:sp>
        <p:sp>
          <p:nvSpPr>
            <p:cNvPr id="6" name="Line 11"/>
            <p:cNvSpPr>
              <a:spLocks noChangeShapeType="1"/>
            </p:cNvSpPr>
            <p:nvPr/>
          </p:nvSpPr>
          <p:spPr bwMode="auto">
            <a:xfrm>
              <a:off x="4925" y="1821"/>
              <a:ext cx="1475" cy="0"/>
            </a:xfrm>
            <a:prstGeom prst="line">
              <a:avLst/>
            </a:prstGeom>
            <a:noFill/>
            <a:ln w="25400">
              <a:solidFill>
                <a:srgbClr val="AEAEAE"/>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ko-KR" altLang="en-US" sz="1350" dirty="0">
                <a:solidFill>
                  <a:srgbClr val="000000"/>
                </a:solidFill>
                <a:latin typeface="맑은 고딕" panose="020B0503020000020004" pitchFamily="50" charset="-127"/>
                <a:ea typeface="맑은 고딕" panose="020B0503020000020004" pitchFamily="50" charset="-127"/>
              </a:endParaRPr>
            </a:p>
          </p:txBody>
        </p:sp>
      </p:grpSp>
      <p:sp>
        <p:nvSpPr>
          <p:cNvPr id="14" name="제목 1"/>
          <p:cNvSpPr>
            <a:spLocks noGrp="1"/>
          </p:cNvSpPr>
          <p:nvPr>
            <p:ph type="ctrTitle"/>
          </p:nvPr>
        </p:nvSpPr>
        <p:spPr bwMode="auto">
          <a:xfrm>
            <a:off x="387629" y="87474"/>
            <a:ext cx="5734719" cy="379865"/>
          </a:xfrm>
          <a:prstGeom prst="rect">
            <a:avLst/>
          </a:prstGeom>
          <a:noFill/>
          <a:ln w="9525">
            <a:noFill/>
            <a:miter lim="800000"/>
            <a:headEnd/>
            <a:tailEnd/>
          </a:ln>
        </p:spPr>
        <p:txBody>
          <a:bodyPr/>
          <a:lstStyle>
            <a:lvl1pPr algn="l">
              <a:defRPr sz="1950">
                <a:latin typeface="HY견고딕" panose="02030600000101010101" pitchFamily="18" charset="-127"/>
                <a:ea typeface="HY견고딕" panose="02030600000101010101" pitchFamily="18" charset="-127"/>
              </a:defRPr>
            </a:lvl1pPr>
          </a:lstStyle>
          <a:p>
            <a:pPr lvl="0"/>
            <a:r>
              <a:rPr lang="ko-KR" altLang="en-US" noProof="0" dirty="0"/>
              <a:t>마스터 제목 스타일 편집</a:t>
            </a:r>
          </a:p>
        </p:txBody>
      </p:sp>
      <p:sp>
        <p:nvSpPr>
          <p:cNvPr id="15" name="부제목 2"/>
          <p:cNvSpPr>
            <a:spLocks noGrp="1"/>
          </p:cNvSpPr>
          <p:nvPr>
            <p:ph type="subTitle" idx="1"/>
          </p:nvPr>
        </p:nvSpPr>
        <p:spPr>
          <a:xfrm>
            <a:off x="503220" y="735546"/>
            <a:ext cx="2680849" cy="270030"/>
          </a:xfrm>
          <a:prstGeom prst="rect">
            <a:avLst/>
          </a:prstGeom>
        </p:spPr>
        <p:txBody>
          <a:bodyPr/>
          <a:lstStyle>
            <a:lvl1pPr marL="0" indent="0" algn="l">
              <a:buNone/>
              <a:defRPr sz="1200">
                <a:solidFill>
                  <a:schemeClr val="tx1">
                    <a:tint val="75000"/>
                  </a:schemeClr>
                </a:solidFill>
                <a:latin typeface="HY견고딕" panose="02030600000101010101" pitchFamily="18" charset="-127"/>
                <a:ea typeface="HY견고딕" panose="02030600000101010101" pitchFamily="18" charset="-127"/>
              </a:defRPr>
            </a:lvl1pPr>
            <a:lvl2pPr marL="359189" indent="0" algn="ctr">
              <a:buNone/>
              <a:defRPr>
                <a:solidFill>
                  <a:schemeClr val="tx1">
                    <a:tint val="75000"/>
                  </a:schemeClr>
                </a:solidFill>
              </a:defRPr>
            </a:lvl2pPr>
            <a:lvl3pPr marL="718379" indent="0" algn="ctr">
              <a:buNone/>
              <a:defRPr>
                <a:solidFill>
                  <a:schemeClr val="tx1">
                    <a:tint val="75000"/>
                  </a:schemeClr>
                </a:solidFill>
              </a:defRPr>
            </a:lvl3pPr>
            <a:lvl4pPr marL="1077568" indent="0" algn="ctr">
              <a:buNone/>
              <a:defRPr>
                <a:solidFill>
                  <a:schemeClr val="tx1">
                    <a:tint val="75000"/>
                  </a:schemeClr>
                </a:solidFill>
              </a:defRPr>
            </a:lvl4pPr>
            <a:lvl5pPr marL="1436758" indent="0" algn="ctr">
              <a:buNone/>
              <a:defRPr>
                <a:solidFill>
                  <a:schemeClr val="tx1">
                    <a:tint val="75000"/>
                  </a:schemeClr>
                </a:solidFill>
              </a:defRPr>
            </a:lvl5pPr>
            <a:lvl6pPr marL="1795947" indent="0" algn="ctr">
              <a:buNone/>
              <a:defRPr>
                <a:solidFill>
                  <a:schemeClr val="tx1">
                    <a:tint val="75000"/>
                  </a:schemeClr>
                </a:solidFill>
              </a:defRPr>
            </a:lvl6pPr>
            <a:lvl7pPr marL="2155136" indent="0" algn="ctr">
              <a:buNone/>
              <a:defRPr>
                <a:solidFill>
                  <a:schemeClr val="tx1">
                    <a:tint val="75000"/>
                  </a:schemeClr>
                </a:solidFill>
              </a:defRPr>
            </a:lvl7pPr>
            <a:lvl8pPr marL="2514326" indent="0" algn="ctr">
              <a:buNone/>
              <a:defRPr>
                <a:solidFill>
                  <a:schemeClr val="tx1">
                    <a:tint val="75000"/>
                  </a:schemeClr>
                </a:solidFill>
              </a:defRPr>
            </a:lvl8pPr>
            <a:lvl9pPr marL="2873515" indent="0" algn="ctr">
              <a:buNone/>
              <a:defRPr>
                <a:solidFill>
                  <a:schemeClr val="tx1">
                    <a:tint val="75000"/>
                  </a:schemeClr>
                </a:solidFill>
              </a:defRPr>
            </a:lvl9pPr>
          </a:lstStyle>
          <a:p>
            <a:pPr lvl="0"/>
            <a:r>
              <a:rPr lang="ko-KR" altLang="en-US" noProof="0" dirty="0"/>
              <a:t>마스터 부제목 스타일 편집</a:t>
            </a:r>
          </a:p>
        </p:txBody>
      </p:sp>
      <p:sp>
        <p:nvSpPr>
          <p:cNvPr id="8" name="슬라이드 번호 개체 틀 5"/>
          <p:cNvSpPr>
            <a:spLocks noGrp="1"/>
          </p:cNvSpPr>
          <p:nvPr>
            <p:ph type="sldNum" sz="quarter" idx="10"/>
          </p:nvPr>
        </p:nvSpPr>
        <p:spPr bwMode="auto">
          <a:xfrm>
            <a:off x="8427428" y="246462"/>
            <a:ext cx="457200" cy="272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latinLnBrk="0">
              <a:defRPr kumimoji="0" sz="1050" i="0">
                <a:solidFill>
                  <a:srgbClr val="000000"/>
                </a:solidFill>
                <a:latin typeface="HY견고딕" panose="02030600000101010101" pitchFamily="18" charset="-127"/>
                <a:ea typeface="HY견고딕" panose="02030600000101010101" pitchFamily="18" charset="-127"/>
              </a:defRPr>
            </a:lvl1pPr>
          </a:lstStyle>
          <a:p>
            <a:pPr algn="ctr" fontAlgn="base">
              <a:spcBef>
                <a:spcPct val="0"/>
              </a:spcBef>
              <a:spcAft>
                <a:spcPct val="0"/>
              </a:spcAft>
              <a:defRPr/>
            </a:pPr>
            <a:fld id="{622557BF-E4B9-430C-A56B-8D0188FBA953}" type="slidenum">
              <a:rPr lang="ko-KR" altLang="en-US" smtClean="0"/>
              <a:pPr algn="ctr" fontAlgn="base">
                <a:spcBef>
                  <a:spcPct val="0"/>
                </a:spcBef>
                <a:spcAft>
                  <a:spcPct val="0"/>
                </a:spcAft>
                <a:defRPr/>
              </a:pPr>
              <a:t>‹#›</a:t>
            </a:fld>
            <a:endParaRPr lang="ko-KR" altLang="en-US" dirty="0"/>
          </a:p>
        </p:txBody>
      </p:sp>
      <p:pic>
        <p:nvPicPr>
          <p:cNvPr id="9" name="Picture 5" descr="D:\HP6120\▶오토에버 CI 및 관련이미지\2011 신 CI\뉴 CI (AI PNG)\상하조합.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44608" y="4851755"/>
            <a:ext cx="747347" cy="21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그림 1">
            <a:extLst>
              <a:ext uri="{FF2B5EF4-FFF2-40B4-BE49-F238E27FC236}">
                <a16:creationId xmlns:a16="http://schemas.microsoft.com/office/drawing/2014/main" id="{713D3C96-5013-48DE-AF62-DC97AF9CFE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682" y="4844146"/>
            <a:ext cx="1214607" cy="192908"/>
          </a:xfrm>
          <a:prstGeom prst="rect">
            <a:avLst/>
          </a:prstGeom>
        </p:spPr>
      </p:pic>
    </p:spTree>
    <p:extLst>
      <p:ext uri="{BB962C8B-B14F-4D97-AF65-F5344CB8AC3E}">
        <p14:creationId xmlns:p14="http://schemas.microsoft.com/office/powerpoint/2010/main" val="189627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457200" y="752476"/>
            <a:ext cx="8229600" cy="3842147"/>
          </a:xfrm>
        </p:spPr>
        <p:txBody>
          <a:bodyPr/>
          <a:lstStyle>
            <a:lvl1pPr latinLnBrk="0">
              <a:defRPr/>
            </a:lvl1pPr>
            <a:lvl2pPr latinLnBrk="0">
              <a:defRPr/>
            </a:lvl2pPr>
            <a:lvl3pPr latinLnBrk="0">
              <a:defRPr/>
            </a:lvl3pPr>
            <a:lvl4pPr latinLnBrk="0">
              <a:defRPr/>
            </a:lvl4pPr>
            <a:lvl5pPr latinLnBrk="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r>
              <a:rPr lang="en-US" altLang="ko-KR" dirty="0"/>
              <a:t>AI Platform </a:t>
            </a:r>
            <a:r>
              <a:rPr lang="ko-KR" altLang="en-US" dirty="0"/>
              <a:t>사용자 매뉴얼</a:t>
            </a:r>
          </a:p>
        </p:txBody>
      </p:sp>
      <p:sp>
        <p:nvSpPr>
          <p:cNvPr id="6" name="슬라이드 번호 개체 틀 5"/>
          <p:cNvSpPr>
            <a:spLocks noGrp="1"/>
          </p:cNvSpPr>
          <p:nvPr>
            <p:ph type="sldNum" sz="quarter" idx="12"/>
          </p:nvPr>
        </p:nvSpPr>
        <p:spPr/>
        <p:txBody>
          <a:bodyPr/>
          <a:lstStyle/>
          <a:p>
            <a:fld id="{39B9D086-CB07-40F2-BE8A-FA3E89239419}" type="slidenum">
              <a:rPr lang="ko-KR" altLang="en-US" smtClean="0"/>
              <a:pPr/>
              <a:t>‹#›</a:t>
            </a:fld>
            <a:endParaRPr lang="ko-KR" altLang="en-US"/>
          </a:p>
        </p:txBody>
      </p:sp>
      <p:sp>
        <p:nvSpPr>
          <p:cNvPr id="7" name="제목 1"/>
          <p:cNvSpPr>
            <a:spLocks noGrp="1"/>
          </p:cNvSpPr>
          <p:nvPr>
            <p:ph type="title"/>
          </p:nvPr>
        </p:nvSpPr>
        <p:spPr>
          <a:xfrm>
            <a:off x="252660" y="90237"/>
            <a:ext cx="7071166" cy="394841"/>
          </a:xfrm>
        </p:spPr>
        <p:txBody>
          <a:bodyPr/>
          <a:lstStyle/>
          <a:p>
            <a:r>
              <a:rPr lang="ko-KR" altLang="en-US" dirty="0"/>
              <a:t>마스터 제목 스타일 편집</a:t>
            </a:r>
          </a:p>
        </p:txBody>
      </p:sp>
    </p:spTree>
    <p:extLst>
      <p:ext uri="{BB962C8B-B14F-4D97-AF65-F5344CB8AC3E}">
        <p14:creationId xmlns:p14="http://schemas.microsoft.com/office/powerpoint/2010/main" val="217118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086600" y="4856603"/>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18.xml"/><Relationship Id="rId7" Type="http://schemas.openxmlformats.org/officeDocument/2006/relationships/slide" Target="slide4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9.xml"/><Relationship Id="rId4" Type="http://schemas.openxmlformats.org/officeDocument/2006/relationships/slide" Target="slide2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tmp"/><Relationship Id="rId7" Type="http://schemas.openxmlformats.org/officeDocument/2006/relationships/hyperlink" Target="http://karpathy.github.io/2015/05/21/rnn-effectiveness/" TargetMode="External"/><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tmp"/><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codataset.org/#format-data"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hyperlink" Target="https://github.com/mitll/d3m-schema/blob/master/schemas/datasetSchema.json"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mp"/><Relationship Id="rId4" Type="http://schemas.openxmlformats.org/officeDocument/2006/relationships/image" Target="../media/image2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2" name="Google Shape;42;p7"/>
          <p:cNvSpPr txBox="1"/>
          <p:nvPr/>
        </p:nvSpPr>
        <p:spPr>
          <a:xfrm>
            <a:off x="1099284" y="1200713"/>
            <a:ext cx="7187467" cy="756031"/>
          </a:xfrm>
          <a:prstGeom prst="rect">
            <a:avLst/>
          </a:prstGeom>
          <a:noFill/>
          <a:ln>
            <a:noFill/>
          </a:ln>
        </p:spPr>
        <p:txBody>
          <a:bodyPr spcFirstLastPara="1" wrap="square" lIns="62900" tIns="31450" rIns="62900" bIns="314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3399"/>
                </a:solidFill>
                <a:latin typeface="Arial"/>
                <a:ea typeface="Arial"/>
                <a:cs typeface="Arial"/>
                <a:sym typeface="Arial"/>
              </a:rPr>
              <a:t>AI </a:t>
            </a:r>
            <a:r>
              <a:rPr lang="en-US" sz="1400" b="1" i="0" u="none" strike="noStrike" cap="none" smtClean="0">
                <a:solidFill>
                  <a:srgbClr val="333399"/>
                </a:solidFill>
                <a:latin typeface="Arial"/>
                <a:ea typeface="Arial"/>
                <a:cs typeface="Arial"/>
                <a:sym typeface="Arial"/>
              </a:rPr>
              <a:t>Studio</a:t>
            </a:r>
            <a:endParaRPr sz="1400" b="1" i="0" u="none" strike="noStrike" cap="none" dirty="0">
              <a:solidFill>
                <a:srgbClr val="333399"/>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3600"/>
              <a:buFont typeface="Arial"/>
              <a:buNone/>
            </a:pPr>
            <a:r>
              <a:rPr lang="ko-KR" altLang="en-US" sz="3600" b="1" dirty="0"/>
              <a:t>사용자</a:t>
            </a:r>
            <a:r>
              <a:rPr lang="en-US" sz="3600" b="1" i="0" u="none" strike="noStrike" cap="none" dirty="0">
                <a:solidFill>
                  <a:srgbClr val="000000"/>
                </a:solidFill>
                <a:latin typeface="Arial"/>
                <a:ea typeface="Arial"/>
                <a:cs typeface="Arial"/>
                <a:sym typeface="Arial"/>
              </a:rPr>
              <a:t> </a:t>
            </a:r>
            <a:r>
              <a:rPr lang="en-US" sz="3600" b="1" i="0" u="none" strike="noStrike" cap="none" dirty="0" err="1">
                <a:solidFill>
                  <a:srgbClr val="000000"/>
                </a:solidFill>
                <a:latin typeface="Arial"/>
                <a:ea typeface="Arial"/>
                <a:cs typeface="Arial"/>
                <a:sym typeface="Arial"/>
              </a:rPr>
              <a:t>매뉴얼</a:t>
            </a:r>
            <a:endParaRPr sz="1800" b="0" i="0" u="none" strike="noStrike" cap="none" dirty="0">
              <a:solidFill>
                <a:srgbClr val="000000"/>
              </a:solidFill>
              <a:latin typeface="Arial"/>
              <a:ea typeface="Arial"/>
              <a:cs typeface="Arial"/>
              <a:sym typeface="Arial"/>
            </a:endParaRPr>
          </a:p>
        </p:txBody>
      </p:sp>
      <p:sp>
        <p:nvSpPr>
          <p:cNvPr id="43" name="Google Shape;43;p7"/>
          <p:cNvSpPr txBox="1"/>
          <p:nvPr/>
        </p:nvSpPr>
        <p:spPr>
          <a:xfrm>
            <a:off x="1133474" y="3679074"/>
            <a:ext cx="1898100" cy="456507"/>
          </a:xfrm>
          <a:prstGeom prst="rect">
            <a:avLst/>
          </a:prstGeom>
          <a:noFill/>
          <a:ln>
            <a:noFill/>
          </a:ln>
        </p:spPr>
        <p:txBody>
          <a:bodyPr spcFirstLastPara="1" wrap="square" lIns="62975" tIns="31475" rIns="62975" bIns="314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rgbClr val="000000"/>
                </a:solidFill>
                <a:latin typeface="Arial"/>
                <a:ea typeface="Arial"/>
                <a:cs typeface="Arial"/>
                <a:sym typeface="Arial"/>
              </a:rPr>
              <a:t>최초작성</a:t>
            </a:r>
            <a:r>
              <a:rPr lang="en-US" sz="1200" b="0" i="0" u="none" strike="noStrike" cap="none" dirty="0">
                <a:solidFill>
                  <a:srgbClr val="000000"/>
                </a:solidFill>
                <a:latin typeface="Arial"/>
                <a:ea typeface="Arial"/>
                <a:cs typeface="Arial"/>
                <a:sym typeface="Arial"/>
              </a:rPr>
              <a:t>: 2021.05.28</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err="1">
                <a:solidFill>
                  <a:srgbClr val="000000"/>
                </a:solidFill>
                <a:latin typeface="Arial"/>
                <a:ea typeface="Arial"/>
                <a:cs typeface="Arial"/>
                <a:sym typeface="Arial"/>
              </a:rPr>
              <a:t>최종수정</a:t>
            </a:r>
            <a:r>
              <a:rPr lang="en-US" sz="1200" b="0" i="0" u="none" strike="noStrike" cap="none" dirty="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2021.08.06</a:t>
            </a:r>
            <a:endParaRPr sz="1200" b="0" i="0" u="none" strike="noStrike" cap="none" dirty="0">
              <a:solidFill>
                <a:srgbClr val="000000"/>
              </a:solidFill>
              <a:latin typeface="Arial"/>
              <a:ea typeface="Arial"/>
              <a:cs typeface="Arial"/>
              <a:sym typeface="Arial"/>
            </a:endParaRPr>
          </a:p>
        </p:txBody>
      </p:sp>
      <p:sp>
        <p:nvSpPr>
          <p:cNvPr id="44" name="Google Shape;44;p7"/>
          <p:cNvSpPr txBox="1"/>
          <p:nvPr/>
        </p:nvSpPr>
        <p:spPr>
          <a:xfrm>
            <a:off x="6112428" y="2872081"/>
            <a:ext cx="2897382" cy="1134655"/>
          </a:xfrm>
          <a:prstGeom prst="rect">
            <a:avLst/>
          </a:prstGeom>
          <a:noFill/>
          <a:ln>
            <a:noFill/>
          </a:ln>
        </p:spPr>
        <p:txBody>
          <a:bodyPr spcFirstLastPara="1" wrap="square" lIns="62975" tIns="31475" rIns="62975" bIns="31475" anchor="t" anchorCtr="0">
            <a:noAutofit/>
          </a:bodyPr>
          <a:lstStyle/>
          <a:p>
            <a:pPr marL="215900" marR="0" lvl="0" indent="-215900" algn="l" rtl="0">
              <a:lnSpc>
                <a:spcPct val="100000"/>
              </a:lnSpc>
              <a:spcBef>
                <a:spcPts val="0"/>
              </a:spcBef>
              <a:spcAft>
                <a:spcPts val="0"/>
              </a:spcAft>
              <a:buClr>
                <a:srgbClr val="000000"/>
              </a:buClr>
              <a:buSzPts val="1200"/>
              <a:buFont typeface="Noto Sans Symbols"/>
              <a:buChar char="◆"/>
            </a:pPr>
            <a:r>
              <a:rPr lang="en-US" sz="1200" b="0" i="0" u="none" strike="noStrike" cap="none" dirty="0" err="1">
                <a:solidFill>
                  <a:srgbClr val="000000"/>
                </a:solidFill>
                <a:latin typeface="Arial"/>
                <a:ea typeface="Arial"/>
                <a:cs typeface="Arial"/>
                <a:sym typeface="Arial"/>
              </a:rPr>
              <a:t>작성자</a:t>
            </a:r>
            <a:r>
              <a:rPr lang="en-US" sz="1200" b="0" i="0" u="none" strike="noStrike" cap="none" dirty="0">
                <a:solidFill>
                  <a:srgbClr val="000000"/>
                </a:solidFill>
                <a:latin typeface="Arial"/>
                <a:ea typeface="Arial"/>
                <a:cs typeface="Arial"/>
                <a:sym typeface="Arial"/>
              </a:rPr>
              <a:t> : </a:t>
            </a:r>
            <a:r>
              <a:rPr lang="en-US" sz="1200" b="0" i="0" u="none" strike="noStrike" cap="none" dirty="0" err="1">
                <a:solidFill>
                  <a:srgbClr val="000000"/>
                </a:solidFill>
                <a:latin typeface="Arial"/>
                <a:ea typeface="Arial"/>
                <a:cs typeface="Arial"/>
                <a:sym typeface="Arial"/>
              </a:rPr>
              <a:t>Surromind</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200"/>
              </a:spcBef>
              <a:spcAft>
                <a:spcPts val="0"/>
              </a:spcAft>
              <a:buClr>
                <a:srgbClr val="000000"/>
              </a:buClr>
              <a:buSzPts val="1200"/>
              <a:buFont typeface="Noto Sans Symbols"/>
              <a:buChar char="◆"/>
            </a:pPr>
            <a:r>
              <a:rPr lang="en-US" sz="1200" b="0" i="0" u="none" strike="noStrike" cap="none" dirty="0">
                <a:solidFill>
                  <a:srgbClr val="000000"/>
                </a:solidFill>
                <a:latin typeface="Arial"/>
                <a:ea typeface="Arial"/>
                <a:cs typeface="Arial"/>
                <a:sym typeface="Arial"/>
              </a:rPr>
              <a:t>Version : </a:t>
            </a:r>
            <a:r>
              <a:rPr lang="en-US" sz="1200" dirty="0" smtClean="0"/>
              <a:t>0.82</a:t>
            </a:r>
            <a:endParaRPr sz="1200" b="0" i="0" u="none" strike="noStrike" cap="none" dirty="0">
              <a:solidFill>
                <a:srgbClr val="000000"/>
              </a:solidFill>
              <a:latin typeface="Arial"/>
              <a:ea typeface="Arial"/>
              <a:cs typeface="Arial"/>
              <a:sym typeface="Arial"/>
            </a:endParaRPr>
          </a:p>
        </p:txBody>
      </p:sp>
      <p:pic>
        <p:nvPicPr>
          <p:cNvPr id="45" name="Google Shape;45;p7"/>
          <p:cNvPicPr preferRelativeResize="0"/>
          <p:nvPr/>
        </p:nvPicPr>
        <p:blipFill>
          <a:blip r:embed="rId3">
            <a:alphaModFix/>
          </a:blip>
          <a:stretch>
            <a:fillRect/>
          </a:stretch>
        </p:blipFill>
        <p:spPr>
          <a:xfrm>
            <a:off x="1226994" y="4502500"/>
            <a:ext cx="1266225" cy="15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252720" y="90180"/>
            <a:ext cx="7079940" cy="3939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nSpc>
                <a:spcPct val="100000"/>
              </a:lnSpc>
            </a:pPr>
            <a:r>
              <a:rPr lang="ko-KR" altLang="en-US" sz="1600" b="1" spc="-1">
                <a:latin typeface="맑은 고딕"/>
                <a:ea typeface="DejaVu Sans"/>
              </a:rPr>
              <a:t>데이터 전처리 기능 목록</a:t>
            </a:r>
            <a:endParaRPr lang="en-US" sz="1600" spc="-1">
              <a:latin typeface="Noto Sans CJK KR"/>
            </a:endParaRPr>
          </a:p>
        </p:txBody>
      </p:sp>
      <p:graphicFrame>
        <p:nvGraphicFramePr>
          <p:cNvPr id="798" name="Table 2"/>
          <p:cNvGraphicFramePr/>
          <p:nvPr>
            <p:extLst>
              <p:ext uri="{D42A27DB-BD31-4B8C-83A1-F6EECF244321}">
                <p14:modId xmlns:p14="http://schemas.microsoft.com/office/powerpoint/2010/main" val="3543361710"/>
              </p:ext>
            </p:extLst>
          </p:nvPr>
        </p:nvGraphicFramePr>
        <p:xfrm>
          <a:off x="347490" y="1177740"/>
          <a:ext cx="4160160" cy="3166236"/>
        </p:xfrm>
        <a:graphic>
          <a:graphicData uri="http://schemas.openxmlformats.org/drawingml/2006/table">
            <a:tbl>
              <a:tblPr firstRow="1">
                <a:tableStyleId>{7E9639D4-E3E2-4D34-9284-5A2195B3D0D7}</a:tableStyleId>
              </a:tblPr>
              <a:tblGrid>
                <a:gridCol w="1797120">
                  <a:extLst>
                    <a:ext uri="{9D8B030D-6E8A-4147-A177-3AD203B41FA5}">
                      <a16:colId xmlns:a16="http://schemas.microsoft.com/office/drawing/2014/main" val="20000"/>
                    </a:ext>
                  </a:extLst>
                </a:gridCol>
                <a:gridCol w="2363040">
                  <a:extLst>
                    <a:ext uri="{9D8B030D-6E8A-4147-A177-3AD203B41FA5}">
                      <a16:colId xmlns:a16="http://schemas.microsoft.com/office/drawing/2014/main" val="20001"/>
                    </a:ext>
                  </a:extLst>
                </a:gridCol>
              </a:tblGrid>
              <a:tr h="194940">
                <a:tc>
                  <a:txBody>
                    <a:bodyPr/>
                    <a:lstStyle/>
                    <a:p>
                      <a:pPr algn="ctr">
                        <a:lnSpc>
                          <a:spcPct val="100000"/>
                        </a:lnSpc>
                      </a:pPr>
                      <a:r>
                        <a:rPr lang="en-US" sz="700" b="1" strike="noStrike" spc="-1">
                          <a:solidFill>
                            <a:schemeClr val="bg1"/>
                          </a:solidFill>
                        </a:rPr>
                        <a:t>Tabular Data Preprocess Method</a:t>
                      </a:r>
                      <a:endParaRPr lang="en-US" sz="700" b="0" strike="noStrike" spc="-1">
                        <a:solidFill>
                          <a:schemeClr val="bg1"/>
                        </a:solidFill>
                        <a:latin typeface="Noto Sans CJK KR"/>
                      </a:endParaRPr>
                    </a:p>
                  </a:txBody>
                  <a:tcPr marL="67500" marR="67500" marT="34290" marB="34290" anchor="ctr"/>
                </a:tc>
                <a:tc>
                  <a:txBody>
                    <a:bodyPr/>
                    <a:lstStyle/>
                    <a:p>
                      <a:pPr algn="ctr">
                        <a:lnSpc>
                          <a:spcPct val="100000"/>
                        </a:lnSpc>
                      </a:pPr>
                      <a:r>
                        <a:rPr lang="en-US" sz="700" b="1" strike="noStrike" spc="-1">
                          <a:solidFill>
                            <a:schemeClr val="bg1"/>
                          </a:solidFill>
                        </a:rPr>
                        <a:t>Library</a:t>
                      </a:r>
                      <a:endParaRPr lang="en-US" sz="700" b="0" strike="noStrike" spc="-1">
                        <a:solidFill>
                          <a:schemeClr val="bg1"/>
                        </a:solidFill>
                        <a:latin typeface="Noto Sans CJK KR"/>
                      </a:endParaRPr>
                    </a:p>
                  </a:txBody>
                  <a:tcPr marL="67500" marR="67500" marT="34290" marB="34290" anchor="ctr"/>
                </a:tc>
                <a:extLst>
                  <a:ext uri="{0D108BD9-81ED-4DB2-BD59-A6C34878D82A}">
                    <a16:rowId xmlns:a16="http://schemas.microsoft.com/office/drawing/2014/main" val="10000"/>
                  </a:ext>
                </a:extLst>
              </a:tr>
              <a:tr h="228600">
                <a:tc>
                  <a:txBody>
                    <a:bodyPr/>
                    <a:lstStyle/>
                    <a:p>
                      <a:pPr>
                        <a:lnSpc>
                          <a:spcPct val="100000"/>
                        </a:lnSpc>
                      </a:pPr>
                      <a:r>
                        <a:rPr lang="en-US" sz="700" b="1" strike="noStrike" spc="-1">
                          <a:solidFill>
                            <a:srgbClr val="000000"/>
                          </a:solidFill>
                        </a:rPr>
                        <a:t>Normalize</a:t>
                      </a:r>
                      <a:endParaRPr lang="en-US" sz="700" b="0" strike="noStrike" spc="-1">
                        <a:latin typeface="Noto Sans CJK KR"/>
                      </a:endParaRPr>
                    </a:p>
                  </a:txBody>
                  <a:tcPr marL="67500" marR="67500" marT="34290" marB="34290" anchor="ctr"/>
                </a:tc>
                <a:tc>
                  <a:txBody>
                    <a:bodyPr/>
                    <a:lstStyle/>
                    <a:p>
                      <a:endParaRPr lang="ko-KR" sz="1100"/>
                    </a:p>
                  </a:txBody>
                  <a:tcPr marL="67500" marR="67500" marT="34290" marB="34290" anchor="ctr"/>
                </a:tc>
                <a:extLst>
                  <a:ext uri="{0D108BD9-81ED-4DB2-BD59-A6C34878D82A}">
                    <a16:rowId xmlns:a16="http://schemas.microsoft.com/office/drawing/2014/main" val="10001"/>
                  </a:ext>
                </a:extLst>
              </a:tr>
              <a:tr h="194940">
                <a:tc>
                  <a:txBody>
                    <a:bodyPr/>
                    <a:lstStyle/>
                    <a:p>
                      <a:pPr>
                        <a:lnSpc>
                          <a:spcPct val="100000"/>
                        </a:lnSpc>
                      </a:pPr>
                      <a:r>
                        <a:rPr lang="en-US" sz="700" b="0" strike="noStrike" spc="-1">
                          <a:solidFill>
                            <a:srgbClr val="000000"/>
                          </a:solidFill>
                        </a:rPr>
                        <a:t>    </a:t>
                      </a:r>
                      <a:r>
                        <a:rPr lang="ko-KR" sz="700" b="0" strike="noStrike" spc="-1">
                          <a:solidFill>
                            <a:srgbClr val="000000"/>
                          </a:solidFill>
                        </a:rPr>
                        <a:t>ㄴ </a:t>
                      </a:r>
                      <a:r>
                        <a:rPr lang="en-US" sz="700" b="0" strike="noStrike" spc="-1">
                          <a:solidFill>
                            <a:srgbClr val="000000"/>
                          </a:solidFill>
                        </a:rPr>
                        <a:t>MinMaxScaler</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a:solidFill>
                            <a:srgbClr val="000000"/>
                          </a:solidFill>
                        </a:rPr>
                        <a:t>sklearn.preprocessing.MinMaxScaler</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2"/>
                  </a:ext>
                </a:extLst>
              </a:tr>
              <a:tr h="194940">
                <a:tc>
                  <a:txBody>
                    <a:bodyPr/>
                    <a:lstStyle/>
                    <a:p>
                      <a:pPr>
                        <a:lnSpc>
                          <a:spcPct val="100000"/>
                        </a:lnSpc>
                      </a:pPr>
                      <a:r>
                        <a:rPr lang="en-US" sz="700" b="0" strike="noStrike" spc="-1">
                          <a:solidFill>
                            <a:srgbClr val="000000"/>
                          </a:solidFill>
                        </a:rPr>
                        <a:t>    </a:t>
                      </a:r>
                      <a:r>
                        <a:rPr lang="ko-KR" sz="700" b="0" strike="noStrike" spc="-1" err="1">
                          <a:solidFill>
                            <a:srgbClr val="000000"/>
                          </a:solidFill>
                        </a:rPr>
                        <a:t>ㄴ</a:t>
                      </a:r>
                      <a:r>
                        <a:rPr lang="ko-KR" sz="700" b="0" strike="noStrike" spc="-1">
                          <a:solidFill>
                            <a:srgbClr val="000000"/>
                          </a:solidFill>
                        </a:rPr>
                        <a:t> </a:t>
                      </a:r>
                      <a:r>
                        <a:rPr lang="en-US" sz="700" b="0" strike="noStrike" spc="-1" err="1">
                          <a:solidFill>
                            <a:srgbClr val="000000"/>
                          </a:solidFill>
                        </a:rPr>
                        <a:t>StandardScaler</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sklearn.preprocessing.StandardScaler</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3"/>
                  </a:ext>
                </a:extLst>
              </a:tr>
              <a:tr h="228600">
                <a:tc>
                  <a:txBody>
                    <a:bodyPr/>
                    <a:lstStyle/>
                    <a:p>
                      <a:pPr>
                        <a:lnSpc>
                          <a:spcPct val="100000"/>
                        </a:lnSpc>
                      </a:pPr>
                      <a:r>
                        <a:rPr lang="en-US" sz="700" b="1" strike="noStrike" spc="-1">
                          <a:solidFill>
                            <a:srgbClr val="000000"/>
                          </a:solidFill>
                        </a:rPr>
                        <a:t>Discretize</a:t>
                      </a:r>
                      <a:endParaRPr lang="en-US" sz="700" b="0" strike="noStrike" spc="-1">
                        <a:latin typeface="Noto Sans CJK KR"/>
                      </a:endParaRPr>
                    </a:p>
                  </a:txBody>
                  <a:tcPr marL="67500" marR="67500" marT="34290" marB="34290" anchor="ctr"/>
                </a:tc>
                <a:tc>
                  <a:txBody>
                    <a:bodyPr/>
                    <a:lstStyle/>
                    <a:p>
                      <a:endParaRPr lang="ko-KR" sz="1100"/>
                    </a:p>
                  </a:txBody>
                  <a:tcPr marL="67500" marR="67500" marT="34290" marB="34290" anchor="ctr"/>
                </a:tc>
                <a:extLst>
                  <a:ext uri="{0D108BD9-81ED-4DB2-BD59-A6C34878D82A}">
                    <a16:rowId xmlns:a16="http://schemas.microsoft.com/office/drawing/2014/main" val="10004"/>
                  </a:ext>
                </a:extLst>
              </a:tr>
              <a:tr h="194940">
                <a:tc>
                  <a:txBody>
                    <a:bodyPr/>
                    <a:lstStyle/>
                    <a:p>
                      <a:pPr>
                        <a:lnSpc>
                          <a:spcPct val="100000"/>
                        </a:lnSpc>
                      </a:pPr>
                      <a:r>
                        <a:rPr lang="en-US" sz="700" b="0" strike="noStrike" spc="-1">
                          <a:solidFill>
                            <a:srgbClr val="000000"/>
                          </a:solidFill>
                        </a:rPr>
                        <a:t>    </a:t>
                      </a:r>
                      <a:r>
                        <a:rPr lang="ko-KR" sz="700" b="0" strike="noStrike" spc="-1" err="1">
                          <a:solidFill>
                            <a:srgbClr val="000000"/>
                          </a:solidFill>
                        </a:rPr>
                        <a:t>ㄴ</a:t>
                      </a:r>
                      <a:r>
                        <a:rPr lang="ko-KR" sz="700" b="0" strike="noStrike" spc="-1">
                          <a:solidFill>
                            <a:srgbClr val="000000"/>
                          </a:solidFill>
                        </a:rPr>
                        <a:t> </a:t>
                      </a:r>
                      <a:r>
                        <a:rPr lang="en-US" sz="700" b="0" strike="noStrike" spc="-1" err="1">
                          <a:solidFill>
                            <a:srgbClr val="000000"/>
                          </a:solidFill>
                        </a:rPr>
                        <a:t>Qcut</a:t>
                      </a:r>
                      <a:r>
                        <a:rPr lang="en-US" sz="700" b="0" strike="noStrike" spc="-1">
                          <a:solidFill>
                            <a:srgbClr val="000000"/>
                          </a:solidFill>
                        </a:rPr>
                        <a:t>(</a:t>
                      </a:r>
                      <a:r>
                        <a:rPr lang="en-US" sz="700" b="0" strike="noStrike" spc="-1" err="1">
                          <a:solidFill>
                            <a:srgbClr val="000000"/>
                          </a:solidFill>
                        </a:rPr>
                        <a:t>Quntile</a:t>
                      </a:r>
                      <a:r>
                        <a:rPr lang="en-US" sz="700" b="0" strike="noStrike" spc="-1">
                          <a:solidFill>
                            <a:srgbClr val="000000"/>
                          </a:solidFill>
                        </a:rPr>
                        <a:t>-based discretization)</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pandas.qcut</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5"/>
                  </a:ext>
                </a:extLst>
              </a:tr>
              <a:tr h="194940">
                <a:tc>
                  <a:txBody>
                    <a:bodyPr/>
                    <a:lstStyle/>
                    <a:p>
                      <a:pPr>
                        <a:lnSpc>
                          <a:spcPct val="100000"/>
                        </a:lnSpc>
                      </a:pPr>
                      <a:r>
                        <a:rPr lang="en-US" sz="700" b="0" strike="noStrike" spc="-1">
                          <a:solidFill>
                            <a:srgbClr val="000000"/>
                          </a:solidFill>
                        </a:rPr>
                        <a:t>    </a:t>
                      </a:r>
                      <a:r>
                        <a:rPr lang="ko-KR" sz="700" b="0" strike="noStrike" spc="-1" err="1">
                          <a:solidFill>
                            <a:srgbClr val="000000"/>
                          </a:solidFill>
                        </a:rPr>
                        <a:t>ㄴ</a:t>
                      </a:r>
                      <a:r>
                        <a:rPr lang="ko-KR" sz="700" b="0" strike="noStrike" spc="-1">
                          <a:solidFill>
                            <a:srgbClr val="000000"/>
                          </a:solidFill>
                        </a:rPr>
                        <a:t> </a:t>
                      </a:r>
                      <a:r>
                        <a:rPr lang="en-US" sz="700" b="0" strike="noStrike" spc="-1">
                          <a:solidFill>
                            <a:srgbClr val="000000"/>
                          </a:solidFill>
                        </a:rPr>
                        <a:t>cut(discretization)</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pandas.cut</a:t>
                      </a:r>
                      <a:r>
                        <a:rPr lang="en-US" sz="700" b="0" strike="noStrike" spc="-1">
                          <a:solidFill>
                            <a:srgbClr val="000000"/>
                          </a:solidFill>
                        </a:rPr>
                        <a:t> , </a:t>
                      </a:r>
                      <a:r>
                        <a:rPr lang="en-US" sz="700" b="0" strike="noStrike" spc="-1" err="1">
                          <a:solidFill>
                            <a:srgbClr val="000000"/>
                          </a:solidFill>
                        </a:rPr>
                        <a:t>sklearn.preprocessing.KBinsDiscretizer</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6"/>
                  </a:ext>
                </a:extLst>
              </a:tr>
              <a:tr h="197568">
                <a:tc>
                  <a:txBody>
                    <a:bodyPr/>
                    <a:lstStyle/>
                    <a:p>
                      <a:pPr>
                        <a:lnSpc>
                          <a:spcPct val="100000"/>
                        </a:lnSpc>
                      </a:pPr>
                      <a:r>
                        <a:rPr lang="ko-KR" altLang="en-US" sz="700" b="0" strike="noStrike" spc="-1"/>
                        <a:t>    </a:t>
                      </a:r>
                      <a:r>
                        <a:rPr lang="ko-KR" altLang="en-US" sz="700" b="0" strike="noStrike" spc="-1" err="1"/>
                        <a:t>ㄴ</a:t>
                      </a:r>
                      <a:r>
                        <a:rPr lang="en-US" altLang="ko-KR" sz="700" b="0" strike="noStrike" spc="-1" err="1"/>
                        <a:t>kBins</a:t>
                      </a:r>
                      <a:r>
                        <a:rPr lang="en-US" altLang="ko-KR" sz="700" b="0" strike="noStrike" spc="-1"/>
                        <a:t> </a:t>
                      </a:r>
                      <a:r>
                        <a:rPr lang="en-US" altLang="ko-KR" sz="700" b="0" strike="noStrike" spc="-1" err="1"/>
                        <a:t>Discritizer</a:t>
                      </a:r>
                      <a:endParaRPr lang="en-US" sz="700" b="0" strike="noStrike" spc="-1">
                        <a:latin typeface="Noto Sans CJK KR"/>
                      </a:endParaRPr>
                    </a:p>
                  </a:txBody>
                  <a:tcPr marL="67500" marR="67500" marT="34290" marB="34290" anchor="ctr"/>
                </a:tc>
                <a:tc>
                  <a:txBody>
                    <a:bodyPr/>
                    <a:lstStyle/>
                    <a:p>
                      <a:pPr>
                        <a:lnSpc>
                          <a:spcPct val="100000"/>
                        </a:lnSpc>
                      </a:pPr>
                      <a:r>
                        <a:rPr lang="en" altLang="ko-Kore-KR" sz="700" b="0" u="none" strike="noStrike" cap="none" spc="-1" err="1">
                          <a:solidFill>
                            <a:srgbClr val="000000"/>
                          </a:solidFill>
                          <a:sym typeface="Arial"/>
                        </a:rPr>
                        <a:t>sklearn.preprocessing.KBinsDiscretizer</a:t>
                      </a:r>
                      <a:endParaRPr lang="en-US" sz="700" b="0" i="0" u="none" strike="noStrike" cap="none" spc="-1">
                        <a:solidFill>
                          <a:srgbClr val="000000"/>
                        </a:solidFill>
                        <a:latin typeface="Noto Sans CJK KR"/>
                        <a:cs typeface="+mn-cs"/>
                        <a:sym typeface="Arial"/>
                      </a:endParaRPr>
                    </a:p>
                  </a:txBody>
                  <a:tcPr marL="67500" marR="67500" marT="34290" marB="34290" anchor="ctr"/>
                </a:tc>
                <a:extLst>
                  <a:ext uri="{0D108BD9-81ED-4DB2-BD59-A6C34878D82A}">
                    <a16:rowId xmlns:a16="http://schemas.microsoft.com/office/drawing/2014/main" val="615975803"/>
                  </a:ext>
                </a:extLst>
              </a:tr>
              <a:tr h="228600">
                <a:tc>
                  <a:txBody>
                    <a:bodyPr/>
                    <a:lstStyle/>
                    <a:p>
                      <a:pPr>
                        <a:lnSpc>
                          <a:spcPct val="100000"/>
                        </a:lnSpc>
                      </a:pPr>
                      <a:r>
                        <a:rPr lang="en-US" sz="700" b="1" strike="noStrike" kern="1200" spc="-1">
                          <a:solidFill>
                            <a:srgbClr val="000000"/>
                          </a:solidFill>
                        </a:rPr>
                        <a:t>Indexing</a:t>
                      </a:r>
                      <a:endParaRPr lang="en-US" sz="700" b="1" strike="noStrike" kern="1200" spc="-1">
                        <a:solidFill>
                          <a:srgbClr val="000000"/>
                        </a:solidFill>
                        <a:latin typeface="Noto Sans CJK KR"/>
                        <a:cs typeface="+mn-cs"/>
                      </a:endParaRPr>
                    </a:p>
                  </a:txBody>
                  <a:tcPr marL="67500" marR="67500" marT="34290" marB="34290" anchor="ctr"/>
                </a:tc>
                <a:tc>
                  <a:txBody>
                    <a:bodyPr/>
                    <a:lstStyle/>
                    <a:p>
                      <a:endParaRPr lang="ko-KR" sz="1100" strike="sngStrike" baseline="0">
                        <a:solidFill>
                          <a:srgbClr val="FF0000"/>
                        </a:solidFill>
                      </a:endParaRPr>
                    </a:p>
                  </a:txBody>
                  <a:tcPr marL="67500" marR="67500" marT="34290" marB="34290" anchor="ctr"/>
                </a:tc>
                <a:extLst>
                  <a:ext uri="{0D108BD9-81ED-4DB2-BD59-A6C34878D82A}">
                    <a16:rowId xmlns:a16="http://schemas.microsoft.com/office/drawing/2014/main" val="10007"/>
                  </a:ext>
                </a:extLst>
              </a:tr>
              <a:tr h="194940">
                <a:tc>
                  <a:txBody>
                    <a:bodyPr/>
                    <a:lstStyle/>
                    <a:p>
                      <a:pPr>
                        <a:lnSpc>
                          <a:spcPct val="100000"/>
                        </a:lnSpc>
                      </a:pPr>
                      <a:r>
                        <a:rPr lang="en-US" sz="700" b="0" strike="noStrike" spc="-1">
                          <a:solidFill>
                            <a:srgbClr val="000000"/>
                          </a:solidFill>
                        </a:rPr>
                        <a:t>    </a:t>
                      </a:r>
                      <a:r>
                        <a:rPr lang="ko-KR" sz="700" b="0" strike="noStrike" spc="-1" err="1">
                          <a:solidFill>
                            <a:srgbClr val="000000"/>
                          </a:solidFill>
                        </a:rPr>
                        <a:t>ㄴ</a:t>
                      </a:r>
                      <a:r>
                        <a:rPr lang="ko-KR" sz="700" b="0" strike="noStrike" spc="-1">
                          <a:solidFill>
                            <a:srgbClr val="000000"/>
                          </a:solidFill>
                        </a:rPr>
                        <a:t> </a:t>
                      </a:r>
                      <a:r>
                        <a:rPr lang="en-US" sz="700" b="0" strike="noStrike" spc="-1">
                          <a:solidFill>
                            <a:srgbClr val="000000"/>
                          </a:solidFill>
                        </a:rPr>
                        <a:t>Factorize </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pandas.</a:t>
                      </a:r>
                      <a:r>
                        <a:rPr lang="en-US" sz="700" b="0" strike="noStrike" spc="-1">
                          <a:solidFill>
                            <a:srgbClr val="000000"/>
                          </a:solidFill>
                        </a:rPr>
                        <a:t>factorize</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11"/>
                  </a:ext>
                </a:extLst>
              </a:tr>
              <a:tr h="310608">
                <a:tc>
                  <a:txBody>
                    <a:bodyPr/>
                    <a:lstStyle/>
                    <a:p>
                      <a:pPr>
                        <a:lnSpc>
                          <a:spcPct val="100000"/>
                        </a:lnSpc>
                      </a:pPr>
                      <a:r>
                        <a:rPr lang="en-US" sz="700" b="1" strike="noStrike" spc="-1">
                          <a:solidFill>
                            <a:srgbClr val="000000"/>
                          </a:solidFill>
                        </a:rPr>
                        <a:t>ReplaceMissingvalue</a:t>
                      </a:r>
                      <a:endParaRPr lang="en-US" sz="700" b="1" strike="noStrike" spc="-1">
                        <a:latin typeface="Noto Sans CJK KR"/>
                      </a:endParaRPr>
                    </a:p>
                  </a:txBody>
                  <a:tcPr marL="67500" marR="67500" marT="34290" marB="34290" anchor="ctr"/>
                </a:tc>
                <a:tc>
                  <a:txBody>
                    <a:bodyPr/>
                    <a:lstStyle/>
                    <a:p>
                      <a:pPr>
                        <a:lnSpc>
                          <a:spcPct val="100000"/>
                        </a:lnSpc>
                      </a:pP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12"/>
                  </a:ext>
                </a:extLst>
              </a:tr>
              <a:tr h="194940">
                <a:tc>
                  <a:txBody>
                    <a:bodyPr/>
                    <a:lstStyle/>
                    <a:p>
                      <a:pPr>
                        <a:lnSpc>
                          <a:spcPct val="100000"/>
                        </a:lnSpc>
                      </a:pPr>
                      <a:r>
                        <a:rPr lang="en-US" sz="700" b="0" strike="noStrike" spc="-1"/>
                        <a:t>  </a:t>
                      </a:r>
                      <a:r>
                        <a:rPr lang="ko-KR" altLang="en-US" sz="700" b="0" strike="noStrike" spc="-1"/>
                        <a:t> </a:t>
                      </a:r>
                      <a:r>
                        <a:rPr lang="ko-KR" altLang="en-US" sz="700" b="0" strike="noStrike" spc="-1" err="1"/>
                        <a:t>ㄴ</a:t>
                      </a:r>
                      <a:r>
                        <a:rPr lang="en-US" altLang="ko-KR" sz="700" b="0" strike="noStrike" spc="-1"/>
                        <a:t>Simple Imputer</a:t>
                      </a:r>
                      <a:endParaRPr lang="en-US" sz="700" b="0" strike="noStrike" spc="-1">
                        <a:latin typeface="Noto Sans CJK KR"/>
                      </a:endParaRPr>
                    </a:p>
                  </a:txBody>
                  <a:tcPr marL="67500" marR="67500" marT="34290" marB="34290" anchor="ctr"/>
                </a:tc>
                <a:tc>
                  <a:txBody>
                    <a:bodyPr/>
                    <a:lstStyle/>
                    <a:p>
                      <a:pPr>
                        <a:lnSpc>
                          <a:spcPct val="100000"/>
                        </a:lnSpc>
                      </a:pPr>
                      <a:r>
                        <a:rPr lang="en-US" altLang="ko-Kore-KR" sz="700" b="0" strike="noStrike" spc="-1" err="1">
                          <a:solidFill>
                            <a:srgbClr val="000000"/>
                          </a:solidFill>
                        </a:rPr>
                        <a:t>sklearn</a:t>
                      </a:r>
                      <a:r>
                        <a:rPr lang="ko-KR" altLang="en-US" sz="700" b="0" strike="noStrike" spc="-1">
                          <a:solidFill>
                            <a:srgbClr val="000000"/>
                          </a:solidFill>
                        </a:rPr>
                        <a:t>의 </a:t>
                      </a:r>
                      <a:r>
                        <a:rPr lang="en-US" altLang="ko-KR" sz="700" b="0" strike="noStrike" spc="-1" err="1">
                          <a:solidFill>
                            <a:srgbClr val="000000"/>
                          </a:solidFill>
                        </a:rPr>
                        <a:t>SimpleImputer</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825292012"/>
                  </a:ext>
                </a:extLst>
              </a:tr>
              <a:tr h="194940">
                <a:tc>
                  <a:txBody>
                    <a:bodyPr/>
                    <a:lstStyle/>
                    <a:p>
                      <a:pPr>
                        <a:lnSpc>
                          <a:spcPct val="100000"/>
                        </a:lnSpc>
                      </a:pPr>
                      <a:r>
                        <a:rPr lang="en-US" sz="700" b="0" strike="noStrike" spc="-1"/>
                        <a:t>  </a:t>
                      </a:r>
                      <a:r>
                        <a:rPr lang="ko-KR" altLang="en-US" sz="700" b="0" strike="noStrike" spc="-1"/>
                        <a:t> </a:t>
                      </a:r>
                      <a:r>
                        <a:rPr lang="ko-KR" altLang="en-US" sz="700" b="0" strike="noStrike" spc="-1" err="1"/>
                        <a:t>ㄴ</a:t>
                      </a:r>
                      <a:r>
                        <a:rPr lang="en-US" altLang="ko-KR" sz="700" b="0" strike="noStrike" spc="-1"/>
                        <a:t>KNN Imputer</a:t>
                      </a:r>
                      <a:endParaRPr lang="en-US" sz="700" b="0" strike="noStrike" spc="-1">
                        <a:latin typeface="Noto Sans CJK KR"/>
                      </a:endParaRPr>
                    </a:p>
                  </a:txBody>
                  <a:tcPr marL="67500" marR="67500" marT="34290" marB="34290" anchor="ctr"/>
                </a:tc>
                <a:tc>
                  <a:txBody>
                    <a:bodyPr/>
                    <a:lstStyle/>
                    <a:p>
                      <a:pPr>
                        <a:lnSpc>
                          <a:spcPct val="100000"/>
                        </a:lnSpc>
                      </a:pPr>
                      <a:r>
                        <a:rPr lang="en-US" altLang="ko-Kore-KR" sz="700" b="0" strike="noStrike" spc="-1" err="1">
                          <a:solidFill>
                            <a:srgbClr val="000000"/>
                          </a:solidFill>
                        </a:rPr>
                        <a:t>sklearn</a:t>
                      </a:r>
                      <a:r>
                        <a:rPr lang="ko-KR" altLang="en-US" sz="700" b="0" strike="noStrike" spc="-1">
                          <a:solidFill>
                            <a:srgbClr val="000000"/>
                          </a:solidFill>
                        </a:rPr>
                        <a:t>의 </a:t>
                      </a:r>
                      <a:r>
                        <a:rPr lang="en-US" altLang="ko-KR" sz="700" b="0" strike="noStrike" spc="-1" err="1">
                          <a:solidFill>
                            <a:srgbClr val="000000"/>
                          </a:solidFill>
                        </a:rPr>
                        <a:t>KNNImputer</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3595277420"/>
                  </a:ext>
                </a:extLst>
              </a:tr>
              <a:tr h="194940">
                <a:tc>
                  <a:txBody>
                    <a:bodyPr/>
                    <a:lstStyle/>
                    <a:p>
                      <a:pPr>
                        <a:lnSpc>
                          <a:spcPct val="100000"/>
                        </a:lnSpc>
                      </a:pPr>
                      <a:r>
                        <a:rPr lang="en-US" sz="700" b="1" strike="noStrike" spc="-1">
                          <a:solidFill>
                            <a:srgbClr val="000000"/>
                          </a:solidFill>
                        </a:rPr>
                        <a:t>Sort</a:t>
                      </a:r>
                      <a:r>
                        <a:rPr lang="ko-KR" altLang="en-US" sz="700" b="1" strike="noStrike" spc="-1">
                          <a:solidFill>
                            <a:srgbClr val="000000"/>
                          </a:solidFill>
                        </a:rPr>
                        <a:t> </a:t>
                      </a:r>
                      <a:r>
                        <a:rPr lang="en-US" altLang="ko-KR" sz="700" b="1" strike="noStrike" spc="-1">
                          <a:solidFill>
                            <a:srgbClr val="000000"/>
                          </a:solidFill>
                        </a:rPr>
                        <a:t>Values</a:t>
                      </a:r>
                      <a:endParaRPr lang="en-US" sz="700" b="1" strike="noStrike" spc="-1">
                        <a:latin typeface="Noto Sans CJK KR"/>
                      </a:endParaRPr>
                    </a:p>
                  </a:txBody>
                  <a:tcPr marL="67500" marR="67500" marT="34290" marB="34290" anchor="ctr"/>
                </a:tc>
                <a:tc>
                  <a:txBody>
                    <a:bodyPr/>
                    <a:lstStyle/>
                    <a:p>
                      <a:pPr>
                        <a:lnSpc>
                          <a:spcPct val="100000"/>
                        </a:lnSpc>
                      </a:pPr>
                      <a:r>
                        <a:rPr lang="en-US" sz="700" b="0" strike="noStrike" spc="-1">
                          <a:solidFill>
                            <a:srgbClr val="000000"/>
                          </a:solidFill>
                        </a:rPr>
                        <a:t>pandas</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15"/>
                  </a:ext>
                </a:extLst>
              </a:tr>
              <a:tr h="194940">
                <a:tc>
                  <a:txBody>
                    <a:bodyPr/>
                    <a:lstStyle/>
                    <a:p>
                      <a:pPr>
                        <a:lnSpc>
                          <a:spcPct val="100000"/>
                        </a:lnSpc>
                      </a:pPr>
                      <a:r>
                        <a:rPr lang="en-US" sz="700" b="1" strike="noStrike" spc="-1">
                          <a:solidFill>
                            <a:srgbClr val="000000"/>
                          </a:solidFill>
                        </a:rPr>
                        <a:t>Drop Columns</a:t>
                      </a:r>
                      <a:endParaRPr lang="en-US" sz="700" b="1" strike="noStrike" spc="-1">
                        <a:latin typeface="Noto Sans CJK KR"/>
                      </a:endParaRPr>
                    </a:p>
                  </a:txBody>
                  <a:tcPr marL="67500" marR="67500" marT="34290" marB="34290" anchor="ctr"/>
                </a:tc>
                <a:tc>
                  <a:txBody>
                    <a:bodyPr/>
                    <a:lstStyle/>
                    <a:p>
                      <a:pPr>
                        <a:lnSpc>
                          <a:spcPct val="100000"/>
                        </a:lnSpc>
                      </a:pPr>
                      <a:r>
                        <a:rPr lang="en-US" sz="700" b="0" strike="noStrike" spc="-1">
                          <a:solidFill>
                            <a:srgbClr val="000000"/>
                          </a:solidFill>
                        </a:rPr>
                        <a:t>pandas</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16"/>
                  </a:ext>
                </a:extLst>
              </a:tr>
            </a:tbl>
          </a:graphicData>
        </a:graphic>
      </p:graphicFrame>
      <p:graphicFrame>
        <p:nvGraphicFramePr>
          <p:cNvPr id="799" name="Table 3"/>
          <p:cNvGraphicFramePr/>
          <p:nvPr>
            <p:extLst>
              <p:ext uri="{D42A27DB-BD31-4B8C-83A1-F6EECF244321}">
                <p14:modId xmlns:p14="http://schemas.microsoft.com/office/powerpoint/2010/main" val="4061630716"/>
              </p:ext>
            </p:extLst>
          </p:nvPr>
        </p:nvGraphicFramePr>
        <p:xfrm>
          <a:off x="4688550" y="1159919"/>
          <a:ext cx="4129110" cy="2414555"/>
        </p:xfrm>
        <a:graphic>
          <a:graphicData uri="http://schemas.openxmlformats.org/drawingml/2006/table">
            <a:tbl>
              <a:tblPr firstRow="1">
                <a:tableStyleId>{7E9639D4-E3E2-4D34-9284-5A2195B3D0D7}</a:tableStyleId>
              </a:tblPr>
              <a:tblGrid>
                <a:gridCol w="1788750">
                  <a:extLst>
                    <a:ext uri="{9D8B030D-6E8A-4147-A177-3AD203B41FA5}">
                      <a16:colId xmlns:a16="http://schemas.microsoft.com/office/drawing/2014/main" val="20000"/>
                    </a:ext>
                  </a:extLst>
                </a:gridCol>
                <a:gridCol w="2340360">
                  <a:extLst>
                    <a:ext uri="{9D8B030D-6E8A-4147-A177-3AD203B41FA5}">
                      <a16:colId xmlns:a16="http://schemas.microsoft.com/office/drawing/2014/main" val="20001"/>
                    </a:ext>
                  </a:extLst>
                </a:gridCol>
              </a:tblGrid>
              <a:tr h="256616">
                <a:tc>
                  <a:txBody>
                    <a:bodyPr/>
                    <a:lstStyle/>
                    <a:p>
                      <a:pPr algn="ctr">
                        <a:lnSpc>
                          <a:spcPct val="100000"/>
                        </a:lnSpc>
                      </a:pPr>
                      <a:r>
                        <a:rPr lang="en-US" sz="800" b="1" strike="noStrike" spc="-1">
                          <a:solidFill>
                            <a:schemeClr val="bg1"/>
                          </a:solidFill>
                        </a:rPr>
                        <a:t>Image Data Preprocess Method</a:t>
                      </a:r>
                      <a:endParaRPr lang="en-US" sz="800" b="0" strike="noStrike" spc="-1">
                        <a:solidFill>
                          <a:schemeClr val="bg1"/>
                        </a:solidFill>
                        <a:latin typeface="Noto Sans CJK KR"/>
                      </a:endParaRPr>
                    </a:p>
                  </a:txBody>
                  <a:tcPr marL="67500" marR="67500" marT="34290" marB="34290" anchor="ctr"/>
                </a:tc>
                <a:tc>
                  <a:txBody>
                    <a:bodyPr/>
                    <a:lstStyle/>
                    <a:p>
                      <a:pPr algn="ctr">
                        <a:lnSpc>
                          <a:spcPct val="100000"/>
                        </a:lnSpc>
                      </a:pPr>
                      <a:r>
                        <a:rPr lang="en-US" sz="800" b="1" strike="noStrike" spc="-1">
                          <a:solidFill>
                            <a:schemeClr val="bg1"/>
                          </a:solidFill>
                        </a:rPr>
                        <a:t>Library</a:t>
                      </a:r>
                      <a:endParaRPr lang="en-US" sz="800" b="0" strike="noStrike" spc="-1">
                        <a:solidFill>
                          <a:schemeClr val="bg1"/>
                        </a:solidFill>
                        <a:latin typeface="Noto Sans CJK KR"/>
                      </a:endParaRPr>
                    </a:p>
                  </a:txBody>
                  <a:tcPr marL="67500" marR="67500" marT="34290" marB="34290" anchor="ctr"/>
                </a:tc>
                <a:extLst>
                  <a:ext uri="{0D108BD9-81ED-4DB2-BD59-A6C34878D82A}">
                    <a16:rowId xmlns:a16="http://schemas.microsoft.com/office/drawing/2014/main" val="10000"/>
                  </a:ext>
                </a:extLst>
              </a:tr>
              <a:tr h="239771">
                <a:tc>
                  <a:txBody>
                    <a:bodyPr/>
                    <a:lstStyle/>
                    <a:p>
                      <a:pPr>
                        <a:lnSpc>
                          <a:spcPct val="100000"/>
                        </a:lnSpc>
                      </a:pPr>
                      <a:r>
                        <a:rPr lang="en-US" sz="700" b="0" strike="noStrike" spc="-1">
                          <a:solidFill>
                            <a:srgbClr val="000000"/>
                          </a:solidFill>
                        </a:rPr>
                        <a:t>Flip</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Iagaug.augmenters.Flip</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1"/>
                  </a:ext>
                </a:extLst>
              </a:tr>
              <a:tr h="239771">
                <a:tc>
                  <a:txBody>
                    <a:bodyPr/>
                    <a:lstStyle/>
                    <a:p>
                      <a:pPr>
                        <a:lnSpc>
                          <a:spcPct val="100000"/>
                        </a:lnSpc>
                      </a:pPr>
                      <a:r>
                        <a:rPr lang="en-US" sz="700" b="0" strike="noStrike" spc="-1">
                          <a:solidFill>
                            <a:srgbClr val="000000"/>
                          </a:solidFill>
                        </a:rPr>
                        <a:t>Rotate</a:t>
                      </a:r>
                      <a:endParaRPr lang="en-US" sz="700" b="0" strike="noStrike" spc="-1">
                        <a:latin typeface="Noto Sans CJK KR"/>
                      </a:endParaRPr>
                    </a:p>
                  </a:txBody>
                  <a:tcPr marL="67500" marR="67500" marT="34290" marB="34290" anchor="ctr"/>
                </a:tc>
                <a:tc>
                  <a:txBody>
                    <a:bodyPr/>
                    <a:lstStyle/>
                    <a:p>
                      <a:pPr>
                        <a:lnSpc>
                          <a:spcPct val="100000"/>
                        </a:lnSpc>
                      </a:pPr>
                      <a:r>
                        <a:rPr lang="en-US" altLang="ko-Kore-KR" sz="700" b="0" strike="noStrike" spc="-1" err="1">
                          <a:solidFill>
                            <a:srgbClr val="000000"/>
                          </a:solidFill>
                        </a:rPr>
                        <a:t>Iagaug.augmenters.Rotate</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2"/>
                  </a:ext>
                </a:extLst>
              </a:tr>
              <a:tr h="239771">
                <a:tc>
                  <a:txBody>
                    <a:bodyPr/>
                    <a:lstStyle/>
                    <a:p>
                      <a:pPr>
                        <a:lnSpc>
                          <a:spcPct val="100000"/>
                        </a:lnSpc>
                      </a:pPr>
                      <a:r>
                        <a:rPr lang="en-US" sz="700" b="0" strike="noStrike" spc="-1">
                          <a:solidFill>
                            <a:srgbClr val="000000"/>
                          </a:solidFill>
                        </a:rPr>
                        <a:t>Brightness</a:t>
                      </a:r>
                      <a:endParaRPr lang="en-US" sz="700" b="0" strike="noStrike" spc="-1">
                        <a:latin typeface="Noto Sans CJK KR"/>
                      </a:endParaRPr>
                    </a:p>
                  </a:txBody>
                  <a:tcPr marL="67500" marR="67500" marT="34290" marB="34290" anchor="ctr"/>
                </a:tc>
                <a:tc>
                  <a:txBody>
                    <a:bodyPr/>
                    <a:lstStyle/>
                    <a:p>
                      <a:pPr>
                        <a:lnSpc>
                          <a:spcPct val="100000"/>
                        </a:lnSpc>
                      </a:pPr>
                      <a:r>
                        <a:rPr lang="en-US" sz="700" b="0" strike="noStrike" spc="-1" err="1">
                          <a:solidFill>
                            <a:srgbClr val="000000"/>
                          </a:solidFill>
                        </a:rPr>
                        <a:t>Imgaug.augmenters.Multiply</a:t>
                      </a:r>
                      <a:endParaRPr lang="en-US" sz="700" b="0" strike="noStrike" spc="-1">
                        <a:latin typeface="Noto Sans CJK KR"/>
                      </a:endParaRPr>
                    </a:p>
                  </a:txBody>
                  <a:tcPr marL="67500" marR="67500" marT="34290" marB="34290" anchor="ctr"/>
                </a:tc>
                <a:extLst>
                  <a:ext uri="{0D108BD9-81ED-4DB2-BD59-A6C34878D82A}">
                    <a16:rowId xmlns:a16="http://schemas.microsoft.com/office/drawing/2014/main" val="10003"/>
                  </a:ext>
                </a:extLst>
              </a:tr>
              <a:tr h="239771">
                <a:tc>
                  <a:txBody>
                    <a:bodyPr/>
                    <a:lstStyle/>
                    <a:p>
                      <a:pPr>
                        <a:lnSpc>
                          <a:spcPct val="100000"/>
                        </a:lnSpc>
                      </a:pPr>
                      <a:r>
                        <a:rPr lang="en-US" sz="700" b="0" strike="noStrike" spc="-1">
                          <a:solidFill>
                            <a:srgbClr val="000000"/>
                          </a:solidFill>
                        </a:rPr>
                        <a:t>Contrast</a:t>
                      </a:r>
                      <a:endParaRPr lang="en-US" sz="700" b="0" strike="noStrike" spc="-1">
                        <a:latin typeface="Noto Sans CJK KR"/>
                      </a:endParaRPr>
                    </a:p>
                  </a:txBody>
                  <a:tcPr marL="67500" marR="67500" marT="34290" marB="3429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700" b="0" strike="noStrike" spc="-1" err="1">
                          <a:solidFill>
                            <a:srgbClr val="000000"/>
                          </a:solidFill>
                        </a:rPr>
                        <a:t>Iagaug.augmenters.GammaContrast</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4"/>
                  </a:ext>
                </a:extLst>
              </a:tr>
              <a:tr h="239771">
                <a:tc>
                  <a:txBody>
                    <a:bodyPr/>
                    <a:lstStyle/>
                    <a:p>
                      <a:pPr>
                        <a:lnSpc>
                          <a:spcPct val="100000"/>
                        </a:lnSpc>
                      </a:pPr>
                      <a:r>
                        <a:rPr lang="en-US" sz="700" b="0" strike="noStrike" spc="-1">
                          <a:solidFill>
                            <a:srgbClr val="000000"/>
                          </a:solidFill>
                        </a:rPr>
                        <a:t>Shift</a:t>
                      </a:r>
                      <a:endParaRPr lang="en-US" sz="700" b="0" strike="noStrike" spc="-1">
                        <a:latin typeface="Noto Sans CJK KR"/>
                      </a:endParaRPr>
                    </a:p>
                  </a:txBody>
                  <a:tcPr marL="67500" marR="67500" marT="34290" marB="3429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700" b="0" strike="noStrike" spc="-1" err="1">
                          <a:solidFill>
                            <a:srgbClr val="000000"/>
                          </a:solidFill>
                        </a:rPr>
                        <a:t>Iagaug.augmenters.geometric.Affine</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5"/>
                  </a:ext>
                </a:extLst>
              </a:tr>
              <a:tr h="239771">
                <a:tc>
                  <a:txBody>
                    <a:bodyPr/>
                    <a:lstStyle/>
                    <a:p>
                      <a:pPr>
                        <a:lnSpc>
                          <a:spcPct val="100000"/>
                        </a:lnSpc>
                      </a:pPr>
                      <a:r>
                        <a:rPr lang="en-US" sz="700" b="0" strike="noStrike" spc="-1">
                          <a:solidFill>
                            <a:srgbClr val="000000"/>
                          </a:solidFill>
                        </a:rPr>
                        <a:t>Grayscale</a:t>
                      </a:r>
                      <a:endParaRPr lang="en-US" sz="700" b="0" strike="noStrike" spc="-1">
                        <a:latin typeface="Noto Sans CJK KR"/>
                      </a:endParaRPr>
                    </a:p>
                  </a:txBody>
                  <a:tcPr marL="67500" marR="67500" marT="34290" marB="34290" anchor="ctr"/>
                </a:tc>
                <a:tc>
                  <a:txBody>
                    <a:bodyPr/>
                    <a:lstStyle/>
                    <a:p>
                      <a:pPr>
                        <a:lnSpc>
                          <a:spcPct val="100000"/>
                        </a:lnSpc>
                      </a:pPr>
                      <a:r>
                        <a:rPr lang="en-US" altLang="ko-Kore-KR" sz="700" b="0" strike="noStrike" spc="-1" err="1">
                          <a:solidFill>
                            <a:srgbClr val="000000"/>
                          </a:solidFill>
                        </a:rPr>
                        <a:t>Iagaug.augmenters.Grayscale</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7"/>
                  </a:ext>
                </a:extLst>
              </a:tr>
              <a:tr h="239771">
                <a:tc>
                  <a:txBody>
                    <a:bodyPr/>
                    <a:lstStyle/>
                    <a:p>
                      <a:pPr>
                        <a:lnSpc>
                          <a:spcPct val="100000"/>
                        </a:lnSpc>
                      </a:pPr>
                      <a:r>
                        <a:rPr lang="en-US" sz="700" b="0" strike="noStrike" kern="1200" spc="-1">
                          <a:solidFill>
                            <a:srgbClr val="000000"/>
                          </a:solidFill>
                        </a:rPr>
                        <a:t>Crop</a:t>
                      </a:r>
                      <a:endParaRPr lang="en-US" sz="700" b="0" strike="noStrike" kern="1200" spc="-1">
                        <a:solidFill>
                          <a:srgbClr val="000000"/>
                        </a:solidFill>
                        <a:latin typeface="Noto Sans CJK KR"/>
                        <a:cs typeface="+mn-cs"/>
                      </a:endParaRPr>
                    </a:p>
                  </a:txBody>
                  <a:tcPr marL="67500" marR="67500" marT="34290" marB="3429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700" b="0" strike="noStrike" spc="-1" err="1">
                          <a:solidFill>
                            <a:srgbClr val="000000"/>
                          </a:solidFill>
                        </a:rPr>
                        <a:t>Iagaug.augmenters.Crop</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8"/>
                  </a:ext>
                </a:extLst>
              </a:tr>
              <a:tr h="239771">
                <a:tc>
                  <a:txBody>
                    <a:bodyPr/>
                    <a:lstStyle/>
                    <a:p>
                      <a:pPr>
                        <a:lnSpc>
                          <a:spcPct val="100000"/>
                        </a:lnSpc>
                      </a:pPr>
                      <a:r>
                        <a:rPr lang="en-US" sz="700" b="0" strike="noStrike" spc="-1">
                          <a:solidFill>
                            <a:srgbClr val="000000"/>
                          </a:solidFill>
                        </a:rPr>
                        <a:t>Resize</a:t>
                      </a:r>
                      <a:endParaRPr lang="en-US" sz="700" b="0" strike="noStrike" spc="-1">
                        <a:latin typeface="Noto Sans CJK KR"/>
                      </a:endParaRPr>
                    </a:p>
                  </a:txBody>
                  <a:tcPr marL="67500" marR="67500" marT="34290" marB="34290" anchor="ctr"/>
                </a:tc>
                <a:tc>
                  <a:txBody>
                    <a:bodyPr/>
                    <a:lstStyle/>
                    <a:p>
                      <a:pPr>
                        <a:lnSpc>
                          <a:spcPct val="100000"/>
                        </a:lnSpc>
                      </a:pPr>
                      <a:r>
                        <a:rPr lang="en-US" altLang="ko-Kore-KR" sz="700" b="0" strike="noStrike" spc="-1" err="1">
                          <a:solidFill>
                            <a:srgbClr val="000000"/>
                          </a:solidFill>
                        </a:rPr>
                        <a:t>Iagaug.augmenters.Resize</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09"/>
                  </a:ext>
                </a:extLst>
              </a:tr>
              <a:tr h="239771">
                <a:tc>
                  <a:txBody>
                    <a:bodyPr/>
                    <a:lstStyle/>
                    <a:p>
                      <a:pPr>
                        <a:lnSpc>
                          <a:spcPct val="100000"/>
                        </a:lnSpc>
                      </a:pPr>
                      <a:r>
                        <a:rPr lang="en-US" sz="700" b="0" strike="noStrike" spc="-1">
                          <a:solidFill>
                            <a:srgbClr val="000000"/>
                          </a:solidFill>
                        </a:rPr>
                        <a:t>Equalize</a:t>
                      </a:r>
                      <a:endParaRPr lang="en-US" sz="700" b="0" strike="noStrike" spc="-1">
                        <a:latin typeface="Noto Sans CJK KR"/>
                      </a:endParaRPr>
                    </a:p>
                  </a:txBody>
                  <a:tcPr marL="67500" marR="67500" marT="34290" marB="3429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700" b="0" strike="noStrike" spc="-1" err="1">
                          <a:solidFill>
                            <a:srgbClr val="000000"/>
                          </a:solidFill>
                        </a:rPr>
                        <a:t>Iagaug.augmenters.pillike.Equalize</a:t>
                      </a:r>
                      <a:endParaRPr lang="en-US" altLang="ko-Kore-KR" sz="700" b="0" strike="noStrike" spc="-1">
                        <a:latin typeface="Noto Sans CJK KR"/>
                      </a:endParaRPr>
                    </a:p>
                  </a:txBody>
                  <a:tcPr marL="67500" marR="67500" marT="34290" marB="34290" anchor="ctr"/>
                </a:tc>
                <a:extLst>
                  <a:ext uri="{0D108BD9-81ED-4DB2-BD59-A6C34878D82A}">
                    <a16:rowId xmlns:a16="http://schemas.microsoft.com/office/drawing/2014/main" val="10010"/>
                  </a:ext>
                </a:extLst>
              </a:tr>
            </a:tbl>
          </a:graphicData>
        </a:graphic>
      </p:graphicFrame>
      <p:sp>
        <p:nvSpPr>
          <p:cNvPr id="800" name="CustomShape 4"/>
          <p:cNvSpPr/>
          <p:nvPr/>
        </p:nvSpPr>
        <p:spPr>
          <a:xfrm>
            <a:off x="324000" y="540000"/>
            <a:ext cx="4039470" cy="478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noAutofit/>
          </a:bodyPr>
          <a:lstStyle/>
          <a:p>
            <a:pPr marL="324000" indent="-242460">
              <a:spcBef>
                <a:spcPts val="359"/>
              </a:spcBef>
              <a:buFont typeface="Wingdings" charset="2"/>
              <a:buChar char=""/>
              <a:tabLst>
                <a:tab pos="0" algn="l"/>
              </a:tabLst>
            </a:pPr>
            <a:r>
              <a:rPr lang="en-US" sz="1500" b="1" spc="-1">
                <a:solidFill>
                  <a:srgbClr val="355269"/>
                </a:solidFill>
                <a:latin typeface="맑은 고딕"/>
                <a:ea typeface="DejaVu Sans"/>
              </a:rPr>
              <a:t>Tabular Data Preprocess Method</a:t>
            </a:r>
            <a:endParaRPr lang="en-US" sz="1500" spc="-1">
              <a:latin typeface="Noto Sans CJK KR"/>
            </a:endParaRPr>
          </a:p>
        </p:txBody>
      </p:sp>
      <p:sp>
        <p:nvSpPr>
          <p:cNvPr id="801" name="CustomShape 5"/>
          <p:cNvSpPr/>
          <p:nvPr/>
        </p:nvSpPr>
        <p:spPr>
          <a:xfrm>
            <a:off x="4653990" y="540000"/>
            <a:ext cx="4039470" cy="478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noAutofit/>
          </a:bodyPr>
          <a:lstStyle/>
          <a:p>
            <a:pPr marL="324000" indent="-242460">
              <a:spcBef>
                <a:spcPts val="359"/>
              </a:spcBef>
              <a:buFont typeface="Wingdings" charset="2"/>
              <a:buChar char=""/>
              <a:tabLst>
                <a:tab pos="0" algn="l"/>
              </a:tabLst>
            </a:pPr>
            <a:r>
              <a:rPr lang="en-US" sz="1500" b="1" spc="-1">
                <a:solidFill>
                  <a:srgbClr val="355269"/>
                </a:solidFill>
                <a:latin typeface="맑은 고딕"/>
                <a:ea typeface="DejaVu Sans"/>
              </a:rPr>
              <a:t>Image Data Preprocess Method</a:t>
            </a:r>
            <a:endParaRPr lang="en-US" sz="1500" spc="-1">
              <a:latin typeface="Noto Sans CJK KR"/>
            </a:endParaRPr>
          </a:p>
        </p:txBody>
      </p:sp>
      <p:pic>
        <p:nvPicPr>
          <p:cNvPr id="802" name="그림 833"/>
          <p:cNvPicPr/>
          <p:nvPr/>
        </p:nvPicPr>
        <p:blipFill>
          <a:blip r:embed="rId2"/>
          <a:stretch/>
        </p:blipFill>
        <p:spPr>
          <a:xfrm>
            <a:off x="5231790" y="4264717"/>
            <a:ext cx="418500" cy="515160"/>
          </a:xfrm>
          <a:prstGeom prst="rect">
            <a:avLst/>
          </a:prstGeom>
          <a:ln>
            <a:noFill/>
          </a:ln>
        </p:spPr>
      </p:pic>
      <p:pic>
        <p:nvPicPr>
          <p:cNvPr id="803" name="그림 834"/>
          <p:cNvPicPr/>
          <p:nvPr/>
        </p:nvPicPr>
        <p:blipFill>
          <a:blip r:embed="rId3"/>
          <a:stretch/>
        </p:blipFill>
        <p:spPr>
          <a:xfrm>
            <a:off x="5866830" y="4210717"/>
            <a:ext cx="1465830" cy="593460"/>
          </a:xfrm>
          <a:prstGeom prst="rect">
            <a:avLst/>
          </a:prstGeom>
          <a:ln>
            <a:noFill/>
          </a:ln>
        </p:spPr>
      </p:pic>
      <p:pic>
        <p:nvPicPr>
          <p:cNvPr id="804" name="그림 835"/>
          <p:cNvPicPr/>
          <p:nvPr/>
        </p:nvPicPr>
        <p:blipFill>
          <a:blip r:embed="rId4"/>
          <a:stretch/>
        </p:blipFill>
        <p:spPr>
          <a:xfrm>
            <a:off x="7540830" y="4284697"/>
            <a:ext cx="760590" cy="411480"/>
          </a:xfrm>
          <a:prstGeom prst="rect">
            <a:avLst/>
          </a:prstGeom>
          <a:ln>
            <a:noFill/>
          </a:ln>
        </p:spPr>
      </p:pic>
    </p:spTree>
    <p:extLst>
      <p:ext uri="{BB962C8B-B14F-4D97-AF65-F5344CB8AC3E}">
        <p14:creationId xmlns:p14="http://schemas.microsoft.com/office/powerpoint/2010/main" val="37817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1"/>
          <p:cNvSpPr txBox="1"/>
          <p:nvPr/>
        </p:nvSpPr>
        <p:spPr>
          <a:xfrm>
            <a:off x="252659" y="90237"/>
            <a:ext cx="7080873" cy="394841"/>
          </a:xfrm>
          <a:prstGeom prst="rect">
            <a:avLst/>
          </a:prstGeom>
          <a:noFill/>
          <a:ln>
            <a:noFill/>
          </a:ln>
        </p:spPr>
        <p:txBody>
          <a:bodyPr spcFirstLastPara="1" wrap="square" lIns="68569" tIns="34275" rIns="68569" bIns="34275" anchor="ctr" anchorCtr="0">
            <a:noAutofit/>
          </a:bodyPr>
          <a:lstStyle/>
          <a:p>
            <a:pPr>
              <a:buClr>
                <a:schemeClr val="dk1"/>
              </a:buClr>
              <a:buSzPts val="3200"/>
            </a:pPr>
            <a:r>
              <a:rPr lang="en-US" sz="1600" b="1">
                <a:solidFill>
                  <a:schemeClr val="dk1"/>
                </a:solidFill>
                <a:latin typeface="Malgun Gothic"/>
                <a:ea typeface="Malgun Gothic"/>
                <a:cs typeface="Malgun Gothic"/>
                <a:sym typeface="Malgun Gothic"/>
              </a:rPr>
              <a:t>학습 및 추론 알고리즘 목록</a:t>
            </a:r>
            <a:endParaRPr sz="1600"/>
          </a:p>
        </p:txBody>
      </p:sp>
      <p:graphicFrame>
        <p:nvGraphicFramePr>
          <p:cNvPr id="82" name="Google Shape;82;p11"/>
          <p:cNvGraphicFramePr/>
          <p:nvPr>
            <p:extLst>
              <p:ext uri="{D42A27DB-BD31-4B8C-83A1-F6EECF244321}">
                <p14:modId xmlns:p14="http://schemas.microsoft.com/office/powerpoint/2010/main" val="1203957561"/>
              </p:ext>
            </p:extLst>
          </p:nvPr>
        </p:nvGraphicFramePr>
        <p:xfrm>
          <a:off x="252658" y="628650"/>
          <a:ext cx="8634170" cy="2922626"/>
        </p:xfrm>
        <a:graphic>
          <a:graphicData uri="http://schemas.openxmlformats.org/drawingml/2006/table">
            <a:tbl>
              <a:tblPr firstRow="1">
                <a:tableStyleId>{793D81CF-94F2-401A-BA57-92F5A7B2D0C5}</a:tableStyleId>
              </a:tblPr>
              <a:tblGrid>
                <a:gridCol w="458644">
                  <a:extLst>
                    <a:ext uri="{9D8B030D-6E8A-4147-A177-3AD203B41FA5}">
                      <a16:colId xmlns:a16="http://schemas.microsoft.com/office/drawing/2014/main" val="20000"/>
                    </a:ext>
                  </a:extLst>
                </a:gridCol>
                <a:gridCol w="1446713">
                  <a:extLst>
                    <a:ext uri="{9D8B030D-6E8A-4147-A177-3AD203B41FA5}">
                      <a16:colId xmlns:a16="http://schemas.microsoft.com/office/drawing/2014/main" val="20001"/>
                    </a:ext>
                  </a:extLst>
                </a:gridCol>
                <a:gridCol w="1878206">
                  <a:extLst>
                    <a:ext uri="{9D8B030D-6E8A-4147-A177-3AD203B41FA5}">
                      <a16:colId xmlns:a16="http://schemas.microsoft.com/office/drawing/2014/main" val="20002"/>
                    </a:ext>
                  </a:extLst>
                </a:gridCol>
                <a:gridCol w="3644044">
                  <a:extLst>
                    <a:ext uri="{9D8B030D-6E8A-4147-A177-3AD203B41FA5}">
                      <a16:colId xmlns:a16="http://schemas.microsoft.com/office/drawing/2014/main" val="20003"/>
                    </a:ext>
                  </a:extLst>
                </a:gridCol>
                <a:gridCol w="1206563">
                  <a:extLst>
                    <a:ext uri="{9D8B030D-6E8A-4147-A177-3AD203B41FA5}">
                      <a16:colId xmlns:a16="http://schemas.microsoft.com/office/drawing/2014/main" val="20004"/>
                    </a:ext>
                  </a:extLst>
                </a:gridCol>
              </a:tblGrid>
              <a:tr h="320386">
                <a:tc>
                  <a:txBody>
                    <a:bodyPr/>
                    <a:lstStyle/>
                    <a:p>
                      <a:pPr marL="0" marR="0" lvl="0" indent="0" algn="ctr" rtl="0">
                        <a:spcBef>
                          <a:spcPts val="0"/>
                        </a:spcBef>
                        <a:spcAft>
                          <a:spcPts val="0"/>
                        </a:spcAft>
                        <a:buNone/>
                      </a:pPr>
                      <a:r>
                        <a:rPr lang="en-US" sz="800" b="1" u="none" strike="noStrike" cap="none">
                          <a:sym typeface="Times New Roman"/>
                        </a:rPr>
                        <a:t>Data </a:t>
                      </a:r>
                      <a:endParaRPr lang="en-US" sz="1100" b="1"/>
                    </a:p>
                    <a:p>
                      <a:pPr marL="0" marR="0" lvl="0" indent="0" algn="ctr" rtl="0">
                        <a:spcBef>
                          <a:spcPts val="0"/>
                        </a:spcBef>
                        <a:spcAft>
                          <a:spcPts val="0"/>
                        </a:spcAft>
                        <a:buNone/>
                      </a:pPr>
                      <a:r>
                        <a:rPr lang="en-US" sz="800" b="1" u="none" strike="noStrike" cap="none">
                          <a:sym typeface="Times New Roman"/>
                        </a:rPr>
                        <a:t>Type</a:t>
                      </a:r>
                      <a:endParaRPr lang="en-US" sz="1100" b="1">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a:sym typeface="Times New Roman"/>
                        </a:rPr>
                        <a:t>Problem</a:t>
                      </a:r>
                      <a:endParaRPr lang="en-US" sz="1100" b="1">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a:sym typeface="Times New Roman"/>
                        </a:rPr>
                        <a:t>Algorithm </a:t>
                      </a:r>
                      <a:r>
                        <a:rPr lang="ko-KR" altLang="en-US" sz="800" b="1" u="none" strike="noStrike" cap="none">
                          <a:sym typeface="Times New Roman"/>
                        </a:rPr>
                        <a:t>약칭</a:t>
                      </a:r>
                      <a:endParaRPr lang="ko-KR" altLang="en-US" sz="800" b="1"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a:sym typeface="Times New Roman"/>
                        </a:rPr>
                        <a:t>Algorithm </a:t>
                      </a:r>
                      <a:r>
                        <a:rPr lang="ko-KR" altLang="en-US" sz="800" b="1" u="none" strike="noStrike" cap="none">
                          <a:sym typeface="Times New Roman"/>
                        </a:rPr>
                        <a:t>설명</a:t>
                      </a:r>
                      <a:endParaRPr lang="ko-KR" altLang="en-US" sz="800" b="1"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ko-KR" altLang="en-US" sz="800" b="1" u="none" strike="noStrike" cap="none">
                          <a:sym typeface="Times New Roman"/>
                        </a:rPr>
                        <a:t>구현 여부 및 반영 시기</a:t>
                      </a:r>
                      <a:endParaRPr lang="ko-KR" altLang="en-US" sz="800" b="1"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0"/>
                  </a:ext>
                </a:extLst>
              </a:tr>
              <a:tr h="260224">
                <a:tc rowSpan="10">
                  <a:txBody>
                    <a:bodyPr/>
                    <a:lstStyle/>
                    <a:p>
                      <a:pPr marL="0" marR="0" lvl="0" indent="0" algn="ctr" rtl="0">
                        <a:spcBef>
                          <a:spcPts val="0"/>
                        </a:spcBef>
                        <a:spcAft>
                          <a:spcPts val="0"/>
                        </a:spcAft>
                        <a:buNone/>
                      </a:pPr>
                      <a:r>
                        <a:rPr lang="en-US" sz="800" u="none" strike="noStrike" cap="none">
                          <a:sym typeface="Times New Roman"/>
                        </a:rPr>
                        <a:t>Tabular</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rowSpan="6">
                  <a:txBody>
                    <a:bodyPr/>
                    <a:lstStyle/>
                    <a:p>
                      <a:pPr marL="0" marR="0" lvl="0" indent="0" algn="l" rtl="0">
                        <a:spcBef>
                          <a:spcPts val="0"/>
                        </a:spcBef>
                        <a:spcAft>
                          <a:spcPts val="0"/>
                        </a:spcAft>
                        <a:buNone/>
                      </a:pPr>
                      <a:r>
                        <a:rPr lang="en-US" sz="800" u="none" strike="noStrike" cap="none">
                          <a:sym typeface="Times New Roman"/>
                        </a:rPr>
                        <a:t>Classification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NB</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Naïve Bayes classifier</a:t>
                      </a:r>
                      <a:endParaRPr 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1"/>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MLP</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Multi-layer Perceptron classifier</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2"/>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Logistic Regression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Logistic Regression</a:t>
                      </a:r>
                      <a:r>
                        <a:rPr lang="ko-KR" altLang="en-US" sz="800">
                          <a:sym typeface="Times New Roman"/>
                        </a:rPr>
                        <a:t>을 사용한 </a:t>
                      </a:r>
                      <a:r>
                        <a:rPr lang="en-US" sz="800">
                          <a:sym typeface="Times New Roman"/>
                        </a:rPr>
                        <a:t>classifier</a:t>
                      </a:r>
                      <a:endParaRPr 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3"/>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SMO</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SVM (support vector machine)</a:t>
                      </a:r>
                      <a:r>
                        <a:rPr lang="ko-KR" altLang="en-US" sz="800" u="none" strike="noStrike" cap="none">
                          <a:sym typeface="Times New Roman"/>
                        </a:rPr>
                        <a:t>의 기본형</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ko-KR" altLang="en-US" sz="800">
                          <a:solidFill>
                            <a:schemeClr val="dk1"/>
                          </a:solidFill>
                          <a:sym typeface="Times New Roman"/>
                        </a:rPr>
                        <a:t>추가 예정</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4"/>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Decision Tree</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ko-KR" altLang="en-US" sz="800" u="none" strike="noStrike" cap="none">
                          <a:sym typeface="Times New Roman"/>
                        </a:rPr>
                        <a:t>의사결정나무</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5"/>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XGBBoost</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altLang="ko-KR" sz="800">
                          <a:sym typeface="Times New Roman"/>
                        </a:rPr>
                        <a:t>XGBoost </a:t>
                      </a:r>
                      <a:r>
                        <a:rPr lang="ko-KR" altLang="en-US" sz="800">
                          <a:sym typeface="Times New Roman"/>
                        </a:rPr>
                        <a:t>라이브러리</a:t>
                      </a:r>
                      <a:r>
                        <a:rPr lang="en-US" altLang="ko-KR" sz="800">
                          <a:sym typeface="Times New Roman"/>
                        </a:rPr>
                        <a:t>(</a:t>
                      </a:r>
                      <a:r>
                        <a:rPr lang="ko-KR" altLang="en-US" sz="800">
                          <a:sym typeface="Times New Roman"/>
                        </a:rPr>
                        <a:t>기존 </a:t>
                      </a:r>
                      <a:r>
                        <a:rPr lang="en-US" altLang="ko-KR" sz="800">
                          <a:sym typeface="Times New Roman"/>
                        </a:rPr>
                        <a:t>sklearn)</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ko-KR" altLang="en-US" sz="800">
                          <a:solidFill>
                            <a:schemeClr val="dk1"/>
                          </a:solidFill>
                          <a:sym typeface="Times New Roman"/>
                        </a:rPr>
                        <a:t>추가 예정</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6"/>
                  </a:ext>
                </a:extLst>
              </a:tr>
              <a:tr h="260224">
                <a:tc vMerge="1">
                  <a:txBody>
                    <a:bodyPr/>
                    <a:lstStyle/>
                    <a:p>
                      <a:endParaRPr lang="ko-KR"/>
                    </a:p>
                  </a:txBody>
                  <a:tcPr/>
                </a:tc>
                <a:tc rowSpan="4">
                  <a:txBody>
                    <a:bodyPr/>
                    <a:lstStyle/>
                    <a:p>
                      <a:pPr marL="0" marR="0" lvl="0" indent="0" algn="l" rtl="0">
                        <a:spcBef>
                          <a:spcPts val="0"/>
                        </a:spcBef>
                        <a:spcAft>
                          <a:spcPts val="0"/>
                        </a:spcAft>
                        <a:buNone/>
                      </a:pPr>
                      <a:r>
                        <a:rPr lang="en-US" sz="800" u="none" strike="noStrike" cap="none">
                          <a:sym typeface="Times New Roman"/>
                        </a:rPr>
                        <a:t>Regression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MLP</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lnSpc>
                          <a:spcPct val="100000"/>
                        </a:lnSpc>
                        <a:spcBef>
                          <a:spcPts val="0"/>
                        </a:spcBef>
                        <a:spcAft>
                          <a:spcPts val="0"/>
                        </a:spcAft>
                        <a:buClr>
                          <a:schemeClr val="dk1"/>
                        </a:buClr>
                        <a:buSzPts val="1000"/>
                        <a:buFont typeface="Times New Roman"/>
                        <a:buNone/>
                      </a:pPr>
                      <a:r>
                        <a:rPr lang="en-US" sz="800" u="none" strike="noStrike" cap="none">
                          <a:sym typeface="Times New Roman"/>
                        </a:rPr>
                        <a:t>Multi-layer Perceptron regressor</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7"/>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Support Vector Regression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Surrport Vector Regressor (</a:t>
                      </a:r>
                      <a:r>
                        <a:rPr lang="en-US" altLang="ko-KR" sz="800">
                          <a:sym typeface="Times New Roman"/>
                        </a:rPr>
                        <a:t>Linear Kernel)</a:t>
                      </a:r>
                      <a:endParaRPr 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8"/>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Decision Tree Regression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ko-KR" altLang="en-US" sz="800" u="none" strike="noStrike" cap="none">
                          <a:sym typeface="Times New Roman"/>
                        </a:rPr>
                        <a:t>의사결정 나무 기반의 회귀모델</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9"/>
                  </a:ext>
                </a:extLst>
              </a:tr>
              <a:tr h="260224">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Linear Regression</a:t>
                      </a:r>
                      <a:endParaRPr lang="en-US"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ko-KR" altLang="en-US" sz="800" u="none" strike="noStrike" cap="none">
                          <a:sym typeface="Times New Roman"/>
                        </a:rPr>
                        <a:t>선형회귀모델</a:t>
                      </a: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endParaRPr lang="ko-KR" altLang="en-US"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p:nvPr/>
        </p:nvSpPr>
        <p:spPr>
          <a:xfrm>
            <a:off x="252659" y="90237"/>
            <a:ext cx="7080873" cy="394841"/>
          </a:xfrm>
          <a:prstGeom prst="rect">
            <a:avLst/>
          </a:prstGeom>
          <a:noFill/>
          <a:ln>
            <a:noFill/>
          </a:ln>
        </p:spPr>
        <p:txBody>
          <a:bodyPr spcFirstLastPara="1" wrap="square" lIns="68569" tIns="34275" rIns="68569" bIns="34275" anchor="ctr" anchorCtr="0">
            <a:noAutofit/>
          </a:bodyPr>
          <a:lstStyle/>
          <a:p>
            <a:pPr>
              <a:buClr>
                <a:schemeClr val="dk1"/>
              </a:buClr>
              <a:buSzPts val="3200"/>
            </a:pPr>
            <a:r>
              <a:rPr lang="en-US" sz="1600" b="1">
                <a:solidFill>
                  <a:schemeClr val="dk1"/>
                </a:solidFill>
                <a:latin typeface="Malgun Gothic"/>
                <a:ea typeface="Malgun Gothic"/>
                <a:cs typeface="Malgun Gothic"/>
                <a:sym typeface="Malgun Gothic"/>
              </a:rPr>
              <a:t>학습 및 추론 알고리즘 목록</a:t>
            </a:r>
            <a:endParaRPr sz="1600"/>
          </a:p>
        </p:txBody>
      </p:sp>
      <p:graphicFrame>
        <p:nvGraphicFramePr>
          <p:cNvPr id="88" name="Google Shape;88;p12"/>
          <p:cNvGraphicFramePr/>
          <p:nvPr>
            <p:extLst>
              <p:ext uri="{D42A27DB-BD31-4B8C-83A1-F6EECF244321}">
                <p14:modId xmlns:p14="http://schemas.microsoft.com/office/powerpoint/2010/main" val="2223151524"/>
              </p:ext>
            </p:extLst>
          </p:nvPr>
        </p:nvGraphicFramePr>
        <p:xfrm>
          <a:off x="252658" y="628650"/>
          <a:ext cx="8634188" cy="3295140"/>
        </p:xfrm>
        <a:graphic>
          <a:graphicData uri="http://schemas.openxmlformats.org/drawingml/2006/table">
            <a:tbl>
              <a:tblPr firstRow="1">
                <a:tableStyleId>{793D81CF-94F2-401A-BA57-92F5A7B2D0C5}</a:tableStyleId>
              </a:tblPr>
              <a:tblGrid>
                <a:gridCol w="420563">
                  <a:extLst>
                    <a:ext uri="{9D8B030D-6E8A-4147-A177-3AD203B41FA5}">
                      <a16:colId xmlns:a16="http://schemas.microsoft.com/office/drawing/2014/main" val="20000"/>
                    </a:ext>
                  </a:extLst>
                </a:gridCol>
                <a:gridCol w="716850">
                  <a:extLst>
                    <a:ext uri="{9D8B030D-6E8A-4147-A177-3AD203B41FA5}">
                      <a16:colId xmlns:a16="http://schemas.microsoft.com/office/drawing/2014/main" val="20001"/>
                    </a:ext>
                  </a:extLst>
                </a:gridCol>
                <a:gridCol w="716850">
                  <a:extLst>
                    <a:ext uri="{9D8B030D-6E8A-4147-A177-3AD203B41FA5}">
                      <a16:colId xmlns:a16="http://schemas.microsoft.com/office/drawing/2014/main" val="20002"/>
                    </a:ext>
                  </a:extLst>
                </a:gridCol>
                <a:gridCol w="1255425">
                  <a:extLst>
                    <a:ext uri="{9D8B030D-6E8A-4147-A177-3AD203B41FA5}">
                      <a16:colId xmlns:a16="http://schemas.microsoft.com/office/drawing/2014/main" val="20003"/>
                    </a:ext>
                  </a:extLst>
                </a:gridCol>
                <a:gridCol w="1781175">
                  <a:extLst>
                    <a:ext uri="{9D8B030D-6E8A-4147-A177-3AD203B41FA5}">
                      <a16:colId xmlns:a16="http://schemas.microsoft.com/office/drawing/2014/main" val="20004"/>
                    </a:ext>
                  </a:extLst>
                </a:gridCol>
                <a:gridCol w="3743325">
                  <a:extLst>
                    <a:ext uri="{9D8B030D-6E8A-4147-A177-3AD203B41FA5}">
                      <a16:colId xmlns:a16="http://schemas.microsoft.com/office/drawing/2014/main" val="20005"/>
                    </a:ext>
                  </a:extLst>
                </a:gridCol>
              </a:tblGrid>
              <a:tr h="282600">
                <a:tc>
                  <a:txBody>
                    <a:bodyPr/>
                    <a:lstStyle/>
                    <a:p>
                      <a:pPr marL="0" marR="0" lvl="0" indent="0" algn="ctr" rtl="0">
                        <a:spcBef>
                          <a:spcPts val="0"/>
                        </a:spcBef>
                        <a:spcAft>
                          <a:spcPts val="0"/>
                        </a:spcAft>
                        <a:buNone/>
                      </a:pPr>
                      <a:r>
                        <a:rPr lang="en-US" sz="800" b="1" u="none" strike="noStrike" cap="none" dirty="0">
                          <a:sym typeface="Times New Roman"/>
                        </a:rPr>
                        <a:t>Data</a:t>
                      </a:r>
                      <a:r>
                        <a:rPr lang="en-US" sz="800" b="1" u="none" strike="noStrike" cap="none" dirty="0"/>
                        <a:t> </a:t>
                      </a:r>
                      <a:endParaRPr sz="1100" b="1" dirty="0"/>
                    </a:p>
                    <a:p>
                      <a:pPr marL="0" marR="0" lvl="0" indent="0" algn="ctr" rtl="0">
                        <a:spcBef>
                          <a:spcPts val="0"/>
                        </a:spcBef>
                        <a:spcAft>
                          <a:spcPts val="0"/>
                        </a:spcAft>
                        <a:buNone/>
                      </a:pPr>
                      <a:r>
                        <a:rPr lang="en-US" sz="800" b="1" u="none" strike="noStrike" cap="none" dirty="0">
                          <a:sym typeface="Times New Roman"/>
                        </a:rPr>
                        <a:t>Type</a:t>
                      </a:r>
                      <a:endParaRPr sz="1100" b="1"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dirty="0">
                          <a:sym typeface="Times New Roman"/>
                        </a:rPr>
                        <a:t>Problem</a:t>
                      </a:r>
                      <a:endParaRPr sz="1100" b="1"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dirty="0">
                          <a:sym typeface="Times New Roman"/>
                        </a:rPr>
                        <a:t>Framework</a:t>
                      </a:r>
                      <a:endParaRPr sz="1100" b="1"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dirty="0">
                          <a:sym typeface="Times New Roman"/>
                        </a:rPr>
                        <a:t>Algorithm </a:t>
                      </a:r>
                      <a:r>
                        <a:rPr lang="en-US" sz="800" b="1" u="none" strike="noStrike" cap="none" dirty="0" err="1">
                          <a:sym typeface="Times New Roman"/>
                        </a:rPr>
                        <a:t>약칭</a:t>
                      </a:r>
                      <a:endParaRPr sz="800" b="1"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marR="0" lvl="0" indent="0" algn="l">
                        <a:spcBef>
                          <a:spcPts val="0"/>
                        </a:spcBef>
                        <a:spcAft>
                          <a:spcPts val="0"/>
                        </a:spcAft>
                        <a:buNone/>
                      </a:pPr>
                      <a:r>
                        <a:rPr lang="ko-KR" altLang="en-US" sz="800" b="1" u="none" strike="noStrike" cap="none"/>
                        <a:t>반영 여부</a:t>
                      </a:r>
                      <a:endParaRPr lang="en-US" altLang="ko-KR" sz="800" b="1" u="none" strike="noStrike" cap="none" dirty="0">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b="1" u="none" strike="noStrike" cap="none" dirty="0" err="1">
                          <a:sym typeface="Times New Roman"/>
                        </a:rPr>
                        <a:t>구현</a:t>
                      </a:r>
                      <a:r>
                        <a:rPr lang="en-US" sz="800" b="1" u="none" strike="noStrike" cap="none" dirty="0">
                          <a:sym typeface="Times New Roman"/>
                        </a:rPr>
                        <a:t> </a:t>
                      </a:r>
                      <a:r>
                        <a:rPr lang="en-US" sz="800" b="1" u="none" strike="noStrike" cap="none" dirty="0" err="1">
                          <a:sym typeface="Times New Roman"/>
                        </a:rPr>
                        <a:t>여부</a:t>
                      </a:r>
                      <a:r>
                        <a:rPr lang="en-US" sz="800" b="1" u="none" strike="noStrike" cap="none" dirty="0">
                          <a:sym typeface="Times New Roman"/>
                        </a:rPr>
                        <a:t> 및 </a:t>
                      </a:r>
                      <a:r>
                        <a:rPr lang="en-US" sz="800" b="1" u="none" strike="noStrike" cap="none" dirty="0" err="1">
                          <a:sym typeface="Times New Roman"/>
                        </a:rPr>
                        <a:t>반영</a:t>
                      </a:r>
                      <a:r>
                        <a:rPr lang="en-US" sz="800" b="1" u="none" strike="noStrike" cap="none" dirty="0">
                          <a:sym typeface="Times New Roman"/>
                        </a:rPr>
                        <a:t> </a:t>
                      </a:r>
                      <a:r>
                        <a:rPr lang="en-US" sz="800" b="1" u="none" strike="noStrike" cap="none" dirty="0" err="1">
                          <a:sym typeface="Times New Roman"/>
                        </a:rPr>
                        <a:t>시기</a:t>
                      </a:r>
                      <a:endParaRPr sz="800" b="1" u="none" strike="noStrike" cap="none" dirty="0" err="1">
                        <a:latin typeface="Times New Roman"/>
                        <a:ea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0"/>
                  </a:ext>
                </a:extLst>
              </a:tr>
              <a:tr h="625500">
                <a:tc rowSpan="4">
                  <a:txBody>
                    <a:bodyPr/>
                    <a:lstStyle/>
                    <a:p>
                      <a:pPr marL="0" lvl="0" indent="0" algn="ctr" rtl="0">
                        <a:spcBef>
                          <a:spcPts val="0"/>
                        </a:spcBef>
                        <a:spcAft>
                          <a:spcPts val="0"/>
                        </a:spcAft>
                        <a:buNone/>
                      </a:pPr>
                      <a:r>
                        <a:rPr lang="en-US" sz="800" dirty="0">
                          <a:sym typeface="Times New Roman"/>
                        </a:rPr>
                        <a:t>Image</a:t>
                      </a:r>
                      <a:endParaRPr sz="800" u="none" strike="noStrike" cap="none" dirty="0">
                        <a:latin typeface="Times New Roman"/>
                        <a:ea typeface="Times New Roman"/>
                        <a:cs typeface="Times New Roman"/>
                        <a:sym typeface="Times New Roman"/>
                      </a:endParaRPr>
                    </a:p>
                  </a:txBody>
                  <a:tcPr marL="27000" marR="27000" marT="27000" marB="27000" anchor="ctr"/>
                </a:tc>
                <a:tc rowSpan="4">
                  <a:txBody>
                    <a:bodyPr/>
                    <a:lstStyle/>
                    <a:p>
                      <a:pPr marL="0" lvl="0" indent="0" algn="ctr" rtl="0">
                        <a:spcBef>
                          <a:spcPts val="0"/>
                        </a:spcBef>
                        <a:spcAft>
                          <a:spcPts val="0"/>
                        </a:spcAft>
                        <a:buNone/>
                      </a:pPr>
                      <a:r>
                        <a:rPr lang="en-US" sz="800" dirty="0">
                          <a:solidFill>
                            <a:schemeClr val="dk1"/>
                          </a:solidFill>
                          <a:sym typeface="Times New Roman"/>
                        </a:rPr>
                        <a:t>Classification</a:t>
                      </a:r>
                      <a:endParaRPr sz="800" u="none" strike="noStrike" cap="none" dirty="0">
                        <a:solidFill>
                          <a:schemeClr val="dk1"/>
                        </a:solidFill>
                        <a:latin typeface="Times New Roman"/>
                        <a:ea typeface="Times New Roman"/>
                        <a:cs typeface="Times New Roman"/>
                        <a:sym typeface="Times New Roman"/>
                      </a:endParaRPr>
                    </a:p>
                  </a:txBody>
                  <a:tcPr marL="27000" marR="27000" marT="27000" marB="27000" anchor="ctr"/>
                </a:tc>
                <a:tc rowSpan="4">
                  <a:txBody>
                    <a:bodyPr/>
                    <a:lstStyle/>
                    <a:p>
                      <a:pPr marL="0" lvl="0" indent="0" algn="l" rtl="0">
                        <a:spcBef>
                          <a:spcPts val="0"/>
                        </a:spcBef>
                        <a:spcAft>
                          <a:spcPts val="0"/>
                        </a:spcAft>
                        <a:buNone/>
                      </a:pPr>
                      <a:r>
                        <a:rPr lang="en-US" sz="800" dirty="0" err="1">
                          <a:solidFill>
                            <a:schemeClr val="dk1"/>
                          </a:solidFill>
                          <a:sym typeface="Times New Roman"/>
                        </a:rPr>
                        <a:t>PyTorch</a:t>
                      </a:r>
                      <a:r>
                        <a:rPr lang="en-US" sz="800" dirty="0">
                          <a:solidFill>
                            <a:schemeClr val="dk1"/>
                          </a:solidFill>
                          <a:sym typeface="Times New Roman"/>
                        </a:rPr>
                        <a:t> 1.*</a:t>
                      </a:r>
                      <a:endParaRPr sz="1100" dirty="0"/>
                    </a:p>
                    <a:p>
                      <a:pPr marL="0" lvl="0" indent="0" algn="l" rtl="0">
                        <a:spcBef>
                          <a:spcPts val="0"/>
                        </a:spcBef>
                        <a:spcAft>
                          <a:spcPts val="0"/>
                        </a:spcAft>
                        <a:buNone/>
                      </a:pPr>
                      <a:r>
                        <a:rPr lang="en-US" sz="800" dirty="0" err="1">
                          <a:solidFill>
                            <a:schemeClr val="dk1"/>
                          </a:solidFill>
                          <a:sym typeface="Times New Roman"/>
                        </a:rPr>
                        <a:t>Tensorflow</a:t>
                      </a:r>
                      <a:r>
                        <a:rPr lang="en-US" sz="800" dirty="0">
                          <a:solidFill>
                            <a:schemeClr val="dk1"/>
                          </a:solidFill>
                          <a:sym typeface="Times New Roman"/>
                        </a:rPr>
                        <a:t> 2.*</a:t>
                      </a:r>
                      <a:endParaRPr sz="800" u="none" strike="noStrike" cap="none" dirty="0">
                        <a:solidFill>
                          <a:schemeClr val="dk1"/>
                        </a:solidFill>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err="1">
                          <a:sym typeface="Times New Roman"/>
                        </a:rPr>
                        <a:t>ResNext</a:t>
                      </a:r>
                      <a:endParaRPr sz="800" u="none" strike="noStrike" cap="none" err="1">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err="1">
                          <a:sym typeface="Times New Roman"/>
                        </a:rPr>
                        <a:t>미반영</a:t>
                      </a:r>
                      <a:endParaRPr sz="800" u="none" strike="noStrike" cap="none" err="1">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dirty="0">
                          <a:solidFill>
                            <a:schemeClr val="dk1"/>
                          </a:solidFill>
                        </a:rPr>
                        <a:t>[</a:t>
                      </a:r>
                      <a:r>
                        <a:rPr lang="en-US" sz="800" dirty="0" err="1">
                          <a:solidFill>
                            <a:schemeClr val="dk1"/>
                          </a:solidFill>
                        </a:rPr>
                        <a:t>다음은</a:t>
                      </a:r>
                      <a:r>
                        <a:rPr lang="en-US" sz="800" dirty="0">
                          <a:solidFill>
                            <a:schemeClr val="dk1"/>
                          </a:solidFill>
                        </a:rPr>
                        <a:t> </a:t>
                      </a:r>
                      <a:r>
                        <a:rPr lang="en-US" sz="800" dirty="0" err="1">
                          <a:solidFill>
                            <a:schemeClr val="dk1"/>
                          </a:solidFill>
                          <a:sym typeface="Times New Roman"/>
                        </a:rPr>
                        <a:t>고도화시</a:t>
                      </a:r>
                      <a:r>
                        <a:rPr lang="en-US" sz="800" dirty="0">
                          <a:solidFill>
                            <a:schemeClr val="dk1"/>
                          </a:solidFill>
                          <a:sym typeface="Times New Roman"/>
                        </a:rPr>
                        <a:t> </a:t>
                      </a:r>
                      <a:r>
                        <a:rPr lang="en-US" sz="800" dirty="0" err="1">
                          <a:solidFill>
                            <a:schemeClr val="dk1"/>
                          </a:solidFill>
                          <a:sym typeface="Times New Roman"/>
                        </a:rPr>
                        <a:t>추가</a:t>
                      </a:r>
                      <a:r>
                        <a:rPr lang="en-US" sz="800" dirty="0">
                          <a:solidFill>
                            <a:schemeClr val="dk1"/>
                          </a:solidFill>
                          <a:sym typeface="Times New Roman"/>
                        </a:rPr>
                        <a:t> </a:t>
                      </a:r>
                      <a:r>
                        <a:rPr lang="en-US" sz="800" dirty="0" err="1">
                          <a:solidFill>
                            <a:schemeClr val="dk1"/>
                          </a:solidFill>
                          <a:sym typeface="Times New Roman"/>
                        </a:rPr>
                        <a:t>후보</a:t>
                      </a:r>
                      <a:r>
                        <a:rPr lang="en-US" sz="800" dirty="0">
                          <a:solidFill>
                            <a:schemeClr val="dk1"/>
                          </a:solidFill>
                          <a:sym typeface="Times New Roman"/>
                        </a:rPr>
                        <a: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PyTorch</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rPr>
                        <a:t>'ResNext50_32x4d’, ‘ResNext101_32x8d’</a:t>
                      </a:r>
                      <a:endParaRPr sz="1100" dirty="0">
                        <a:solidFill>
                          <a:schemeClr val="dk1"/>
                        </a:solidFill>
                      </a:endParaRPr>
                    </a:p>
                    <a:p>
                      <a:pPr marL="0" lvl="0" indent="0" algn="l" rtl="0">
                        <a:spcBef>
                          <a:spcPts val="0"/>
                        </a:spcBef>
                        <a:spcAft>
                          <a:spcPts val="0"/>
                        </a:spcAft>
                        <a:buClr>
                          <a:schemeClr val="dk1"/>
                        </a:buClr>
                        <a:buSzPts val="1000"/>
                        <a:buFont typeface="Times New Roman"/>
                        <a:buNone/>
                      </a:pPr>
                      <a:r>
                        <a:rPr lang="en-US" sz="800" dirty="0">
                          <a:solidFill>
                            <a:schemeClr val="dk1"/>
                          </a:solidFill>
                          <a:sym typeface="Times New Roman"/>
                        </a:rPr>
                        <a:t>&lt;</a:t>
                      </a:r>
                      <a:r>
                        <a:rPr lang="en-US" sz="800" dirty="0" err="1">
                          <a:solidFill>
                            <a:schemeClr val="dk1"/>
                          </a:solidFill>
                          <a:sym typeface="Times New Roman"/>
                        </a:rPr>
                        <a:t>Tensorflow</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800" dirty="0">
                          <a:solidFill>
                            <a:schemeClr val="dk1"/>
                          </a:solidFill>
                        </a:rPr>
                        <a:t>'ResNext50_32x4d’, ‘ResNext101_32x8d’</a:t>
                      </a:r>
                      <a:endParaRPr sz="800" dirty="0">
                        <a:latin typeface="Times New Roman"/>
                        <a:cs typeface="Times New Roman"/>
                      </a:endParaRPr>
                    </a:p>
                  </a:txBody>
                  <a:tcPr marL="27000" marR="27000" marT="27000" marB="27000" anchor="ctr"/>
                </a:tc>
                <a:extLst>
                  <a:ext uri="{0D108BD9-81ED-4DB2-BD59-A6C34878D82A}">
                    <a16:rowId xmlns:a16="http://schemas.microsoft.com/office/drawing/2014/main" val="10001"/>
                  </a:ext>
                </a:extLst>
              </a:tr>
              <a:tr h="3969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err="1">
                          <a:sym typeface="Times New Roman"/>
                        </a:rPr>
                        <a:t>DenseNet</a:t>
                      </a:r>
                      <a:endParaRPr sz="1100" err="1">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t>Densenet121,</a:t>
                      </a:r>
                      <a:r>
                        <a:rPr lang="en-US" sz="800" u="none" strike="noStrike" cap="none" dirty="0">
                          <a:sym typeface="Times New Roman"/>
                        </a:rPr>
                        <a:t> </a:t>
                      </a:r>
                      <a:r>
                        <a:rPr lang="en-US" sz="800" b="0" u="none" strike="noStrike" cap="none" noProof="0" dirty="0"/>
                        <a:t>densenet161</a:t>
                      </a:r>
                      <a:r>
                        <a:rPr lang="en-US" sz="800" b="0" u="none" strike="noStrike" cap="none" noProof="0"/>
                        <a:t>, densenet201</a:t>
                      </a:r>
                      <a:endParaRPr lang="en-US" sz="800" b="0" i="0" u="none" strike="noStrike" cap="none" noProof="0" dirty="0"/>
                    </a:p>
                  </a:txBody>
                  <a:tcPr marL="27000" marR="27000" marT="27000" marB="27000" anchor="ctr"/>
                </a:tc>
                <a:tc>
                  <a:txBody>
                    <a:bodyPr/>
                    <a:lstStyle/>
                    <a:p>
                      <a:pPr marL="0" marR="0" lvl="0" indent="0" algn="l" rtl="0">
                        <a:spcBef>
                          <a:spcPts val="0"/>
                        </a:spcBef>
                        <a:spcAft>
                          <a:spcPts val="0"/>
                        </a:spcAft>
                        <a:buNone/>
                      </a:pPr>
                      <a:endParaRPr lang="en-US" sz="800" u="none" strike="noStrike" cap="none" dirty="0">
                        <a:latin typeface="Times New Roman"/>
                        <a:ea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2"/>
                  </a:ext>
                </a:extLst>
              </a:tr>
              <a:tr h="8541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dirty="0">
                          <a:sym typeface="Times New Roman"/>
                        </a:rPr>
                        <a:t>ResNet</a:t>
                      </a:r>
                      <a:endParaRPr sz="1100" dirty="0">
                        <a:latin typeface="Times New Roman"/>
                        <a:cs typeface="Times New Roman"/>
                      </a:endParaRPr>
                    </a:p>
                  </a:txBody>
                  <a:tcPr marL="27000" marR="27000" marT="27000" marB="27000" anchor="ctr"/>
                </a:tc>
                <a:tc>
                  <a:txBody>
                    <a:bodyPr/>
                    <a:lstStyle/>
                    <a:p>
                      <a:pPr marL="0" marR="0" lvl="0" indent="0" algn="l">
                        <a:spcBef>
                          <a:spcPts val="0"/>
                        </a:spcBef>
                        <a:spcAft>
                          <a:spcPts val="0"/>
                        </a:spcAft>
                        <a:buNone/>
                      </a:pPr>
                      <a:r>
                        <a:rPr lang="en-US" sz="800" b="0" u="none" strike="noStrike" cap="none" noProof="0" dirty="0"/>
                        <a:t>&lt;</a:t>
                      </a:r>
                      <a:r>
                        <a:rPr lang="en-US" sz="800" b="0" u="none" strike="noStrike" cap="none" noProof="0" dirty="0" err="1"/>
                        <a:t>PyTorch</a:t>
                      </a:r>
                      <a:r>
                        <a:rPr lang="en-US" sz="800" b="0" u="none" strike="noStrike" cap="none" noProof="0" dirty="0"/>
                        <a:t>&gt;</a:t>
                      </a:r>
                    </a:p>
                    <a:p>
                      <a:pPr marL="0" marR="0" lvl="0" indent="0" algn="l">
                        <a:spcBef>
                          <a:spcPts val="0"/>
                        </a:spcBef>
                        <a:spcAft>
                          <a:spcPts val="0"/>
                        </a:spcAft>
                        <a:buNone/>
                      </a:pPr>
                      <a:r>
                        <a:rPr lang="en-US" sz="800" b="0" u="none" strike="noStrike" cap="none" noProof="0" dirty="0"/>
                        <a:t>'resnet50', 'resnet101', 'resnet152', </a:t>
                      </a:r>
                    </a:p>
                    <a:p>
                      <a:pPr marL="0" marR="0" lvl="0" indent="0" algn="l">
                        <a:spcBef>
                          <a:spcPts val="0"/>
                        </a:spcBef>
                        <a:spcAft>
                          <a:spcPts val="0"/>
                        </a:spcAft>
                        <a:buNone/>
                      </a:pPr>
                      <a:r>
                        <a:rPr lang="en-US" sz="800" b="0" u="none" strike="noStrike" cap="none" noProof="0" dirty="0"/>
                        <a:t>&lt;</a:t>
                      </a:r>
                      <a:r>
                        <a:rPr lang="en-US" sz="800" b="0" u="none" strike="noStrike" cap="none" noProof="0" dirty="0" err="1"/>
                        <a:t>Tensorflow</a:t>
                      </a:r>
                      <a:r>
                        <a:rPr lang="en-US" sz="800" b="0" u="none" strike="noStrike" cap="none" noProof="0" dirty="0"/>
                        <a:t>&gt;</a:t>
                      </a:r>
                    </a:p>
                    <a:p>
                      <a:pPr marL="0" marR="0" lvl="0" indent="0" algn="l">
                        <a:spcBef>
                          <a:spcPts val="0"/>
                        </a:spcBef>
                        <a:spcAft>
                          <a:spcPts val="0"/>
                        </a:spcAft>
                        <a:buNone/>
                      </a:pPr>
                      <a:r>
                        <a:rPr lang="en-US" sz="800" b="0" u="none" strike="noStrike" cap="none" noProof="0" dirty="0"/>
                        <a:t>'resnet50', 'resnet101',  'resnet152' </a:t>
                      </a:r>
                      <a:endParaRPr sz="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t>[</a:t>
                      </a:r>
                      <a:r>
                        <a:rPr lang="en-US" sz="800" u="none" strike="noStrike" cap="none" dirty="0" err="1"/>
                        <a:t>다음은</a:t>
                      </a:r>
                      <a:r>
                        <a:rPr lang="en-US" sz="800" u="none" strike="noStrike" cap="none" dirty="0"/>
                        <a:t> </a:t>
                      </a:r>
                      <a:r>
                        <a:rPr lang="en-US" sz="800" u="none" strike="noStrike" cap="none" dirty="0" err="1">
                          <a:sym typeface="Times New Roman"/>
                        </a:rPr>
                        <a:t>고도화시</a:t>
                      </a:r>
                      <a:r>
                        <a:rPr lang="en-US" sz="800" u="none" strike="noStrike" cap="none" dirty="0">
                          <a:sym typeface="Times New Roman"/>
                        </a:rPr>
                        <a:t> </a:t>
                      </a:r>
                      <a:r>
                        <a:rPr lang="en-US" sz="800" u="none" strike="noStrike" cap="none" dirty="0" err="1">
                          <a:sym typeface="Times New Roman"/>
                        </a:rPr>
                        <a:t>추가</a:t>
                      </a:r>
                      <a:r>
                        <a:rPr lang="en-US" sz="800" u="none" strike="noStrike" cap="none" dirty="0">
                          <a:sym typeface="Times New Roman"/>
                        </a:rPr>
                        <a:t> </a:t>
                      </a:r>
                      <a:r>
                        <a:rPr lang="en-US" sz="800" u="none" strike="noStrike" cap="none" dirty="0" err="1">
                          <a:sym typeface="Times New Roman"/>
                        </a:rPr>
                        <a:t>후보</a:t>
                      </a:r>
                      <a:r>
                        <a:rPr lang="en-US" sz="800" u="none" strike="noStrike" cap="none" dirty="0">
                          <a:sym typeface="Times New Roman"/>
                        </a:rPr>
                        <a:t>]</a:t>
                      </a:r>
                      <a:endParaRPr sz="1100" dirty="0"/>
                    </a:p>
                    <a:p>
                      <a:pPr marL="0" marR="0" lvl="0" indent="0" algn="l">
                        <a:spcBef>
                          <a:spcPts val="0"/>
                        </a:spcBef>
                        <a:spcAft>
                          <a:spcPts val="0"/>
                        </a:spcAft>
                        <a:buNone/>
                      </a:pPr>
                      <a:r>
                        <a:rPr lang="en-US" sz="800" b="0" u="none" strike="noStrike" cap="none" noProof="0" dirty="0"/>
                        <a:t>&lt;</a:t>
                      </a:r>
                      <a:r>
                        <a:rPr lang="en-US" sz="800" b="0" u="none" strike="noStrike" cap="none" noProof="0" dirty="0" err="1"/>
                        <a:t>PyTorch</a:t>
                      </a:r>
                      <a:r>
                        <a:rPr lang="en-US" sz="800" b="0" u="none" strike="noStrike" cap="none" noProof="0" dirty="0"/>
                        <a:t>&gt;</a:t>
                      </a:r>
                      <a:endParaRPr lang="en-US" sz="1100" dirty="0"/>
                    </a:p>
                    <a:p>
                      <a:pPr marL="0" marR="0" lvl="0" indent="0" algn="l">
                        <a:spcBef>
                          <a:spcPts val="0"/>
                        </a:spcBef>
                        <a:spcAft>
                          <a:spcPts val="0"/>
                        </a:spcAft>
                        <a:buNone/>
                      </a:pPr>
                      <a:r>
                        <a:rPr lang="en-US" sz="800" b="0" u="none" strike="noStrike" cap="none" noProof="0" dirty="0"/>
                        <a:t>'resnet34', 'resnext50_32x4d', 'resnext101_32x8d', 'wide_resnet50_2', 'wide_resnet101_2’ </a:t>
                      </a:r>
                      <a:endParaRPr lang="en-US" sz="1100" dirty="0"/>
                    </a:p>
                    <a:p>
                      <a:pPr marL="0" marR="0" lvl="0" indent="0" algn="l">
                        <a:spcBef>
                          <a:spcPts val="0"/>
                        </a:spcBef>
                        <a:spcAft>
                          <a:spcPts val="0"/>
                        </a:spcAft>
                        <a:buNone/>
                      </a:pPr>
                      <a:r>
                        <a:rPr lang="en-US" sz="800" b="0" u="none" strike="noStrike" cap="none" noProof="0" dirty="0"/>
                        <a:t>&lt;</a:t>
                      </a:r>
                      <a:r>
                        <a:rPr lang="en-US" sz="800" b="0" u="none" strike="noStrike" cap="none" noProof="0" dirty="0" err="1"/>
                        <a:t>Tensorflow</a:t>
                      </a:r>
                      <a:r>
                        <a:rPr lang="en-US" sz="800" b="0" u="none" strike="noStrike" cap="none" noProof="0" dirty="0"/>
                        <a:t>&gt;</a:t>
                      </a:r>
                      <a:endParaRPr lang="en-US" sz="1100" dirty="0"/>
                    </a:p>
                    <a:p>
                      <a:pPr marL="0" marR="0" lvl="0" indent="0" algn="l">
                        <a:spcBef>
                          <a:spcPts val="0"/>
                        </a:spcBef>
                        <a:spcAft>
                          <a:spcPts val="0"/>
                        </a:spcAft>
                        <a:buNone/>
                      </a:pPr>
                      <a:r>
                        <a:rPr lang="en-US" sz="800" b="0" u="none" strike="noStrike" cap="none" noProof="0" dirty="0"/>
                        <a:t>'resnet10', 'resnet12', 'resnet14', 'resnetbc14b', 'resnet16', 'resnet18_wd4', 'resnet18_wd2', 'resnet18_w3d4', 'resnet18', 'resnet26', 'resnetbc26b', 'resnet34', 'resnetbc38b', 'resnet50b', 'resnet101b',</a:t>
                      </a:r>
                      <a:endParaRPr lang="en-US" sz="1100" dirty="0"/>
                    </a:p>
                  </a:txBody>
                  <a:tcPr marL="27000" marR="27000" marT="27000" marB="27000" anchor="ctr"/>
                </a:tc>
                <a:extLst>
                  <a:ext uri="{0D108BD9-81ED-4DB2-BD59-A6C34878D82A}">
                    <a16:rowId xmlns:a16="http://schemas.microsoft.com/office/drawing/2014/main" val="10003"/>
                  </a:ext>
                </a:extLst>
              </a:tr>
              <a:tr h="8541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err="1">
                          <a:sym typeface="Times New Roman"/>
                        </a:rPr>
                        <a:t>EfficientNet</a:t>
                      </a:r>
                      <a:endParaRPr sz="1100" err="1">
                        <a:latin typeface="Times New Roman"/>
                        <a:cs typeface="Times New Roman"/>
                      </a:endParaRPr>
                    </a:p>
                  </a:txBody>
                  <a:tcPr marL="27000" marR="27000" marT="27000" marB="27000" anchor="ctr"/>
                </a:tc>
                <a:tc>
                  <a:txBody>
                    <a:bodyPr/>
                    <a:lstStyle/>
                    <a:p>
                      <a:pPr marL="0" marR="0" lvl="0" indent="0" algn="l">
                        <a:spcBef>
                          <a:spcPts val="0"/>
                        </a:spcBef>
                        <a:spcAft>
                          <a:spcPts val="0"/>
                        </a:spcAft>
                        <a:buNone/>
                      </a:pPr>
                      <a:r>
                        <a:rPr lang="en-US" sz="800" b="0" u="none" strike="noStrike" cap="none" noProof="0" dirty="0"/>
                        <a:t>'efficientnet_b0', 'efficientnet_b1', </a:t>
                      </a:r>
                      <a:endParaRPr sz="800"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t>[</a:t>
                      </a:r>
                      <a:r>
                        <a:rPr lang="en-US" sz="800" u="none" strike="noStrike" cap="none" dirty="0" err="1"/>
                        <a:t>다음은</a:t>
                      </a:r>
                      <a:r>
                        <a:rPr lang="en-US" sz="800" u="none" strike="noStrike" cap="none" dirty="0"/>
                        <a:t> </a:t>
                      </a:r>
                      <a:r>
                        <a:rPr lang="en-US" sz="800" u="none" strike="noStrike" cap="none" dirty="0" err="1">
                          <a:sym typeface="Times New Roman"/>
                        </a:rPr>
                        <a:t>고도화시</a:t>
                      </a:r>
                      <a:r>
                        <a:rPr lang="en-US" sz="800" u="none" strike="noStrike" cap="none" dirty="0">
                          <a:sym typeface="Times New Roman"/>
                        </a:rPr>
                        <a:t> </a:t>
                      </a:r>
                      <a:r>
                        <a:rPr lang="en-US" sz="800" u="none" strike="noStrike" cap="none" dirty="0" err="1">
                          <a:sym typeface="Times New Roman"/>
                        </a:rPr>
                        <a:t>추가</a:t>
                      </a:r>
                      <a:r>
                        <a:rPr lang="en-US" sz="800" u="none" strike="noStrike" cap="none" dirty="0">
                          <a:sym typeface="Times New Roman"/>
                        </a:rPr>
                        <a:t> </a:t>
                      </a:r>
                      <a:r>
                        <a:rPr lang="en-US" sz="800" u="none" strike="noStrike" cap="none" dirty="0" err="1">
                          <a:sym typeface="Times New Roman"/>
                        </a:rPr>
                        <a:t>후보</a:t>
                      </a:r>
                      <a:r>
                        <a:rPr lang="en-US" sz="800" u="none" strike="noStrike" cap="none" dirty="0">
                          <a:sym typeface="Times New Roman"/>
                        </a:rPr>
                        <a:t>]</a:t>
                      </a:r>
                      <a:endParaRPr sz="1100" dirty="0"/>
                    </a:p>
                    <a:p>
                      <a:pPr marL="0" marR="0" lvl="0" indent="0" algn="l" rtl="0">
                        <a:spcBef>
                          <a:spcPts val="0"/>
                        </a:spcBef>
                        <a:spcAft>
                          <a:spcPts val="0"/>
                        </a:spcAft>
                        <a:buNone/>
                      </a:pPr>
                      <a:r>
                        <a:rPr lang="en-US" sz="800" u="none" strike="noStrike" cap="none" dirty="0">
                          <a:sym typeface="Times New Roman"/>
                        </a:rPr>
                        <a:t>&lt;</a:t>
                      </a:r>
                      <a:r>
                        <a:rPr lang="en-US" sz="800" u="none" strike="noStrike" cap="none" dirty="0" err="1">
                          <a:sym typeface="Times New Roman"/>
                        </a:rPr>
                        <a:t>PyTorch</a:t>
                      </a:r>
                      <a:r>
                        <a:rPr lang="en-US" sz="800" u="none" strike="noStrike" cap="none" dirty="0">
                          <a:sym typeface="Times New Roman"/>
                        </a:rPr>
                        <a:t>&gt;</a:t>
                      </a:r>
                      <a:endParaRPr sz="1100" dirty="0"/>
                    </a:p>
                    <a:p>
                      <a:pPr marL="0" marR="0" lvl="0" indent="0" algn="l" rtl="0">
                        <a:spcBef>
                          <a:spcPts val="0"/>
                        </a:spcBef>
                        <a:spcAft>
                          <a:spcPts val="0"/>
                        </a:spcAft>
                        <a:buNone/>
                      </a:pPr>
                      <a:r>
                        <a:rPr lang="en-US" sz="800" u="none" strike="noStrike" cap="none" dirty="0"/>
                        <a:t>'efficientnet_b2', 'efficientnet_b3', 'efficientnet_b4', 'efficientnet_b5', 'efficientnet_b6', 'efficientnet_b7', 'efficientnet_b8', 'efficientnet_l2’ </a:t>
                      </a:r>
                      <a:endParaRPr lang="en-US" sz="1100" dirty="0"/>
                    </a:p>
                    <a:p>
                      <a:pPr marL="0" marR="0" lvl="0" indent="0" algn="l" rtl="0">
                        <a:spcBef>
                          <a:spcPts val="0"/>
                        </a:spcBef>
                        <a:spcAft>
                          <a:spcPts val="0"/>
                        </a:spcAft>
                        <a:buNone/>
                      </a:pPr>
                      <a:r>
                        <a:rPr lang="en-US" sz="800" u="none" strike="noStrike" cap="none" dirty="0">
                          <a:sym typeface="Times New Roman"/>
                        </a:rPr>
                        <a:t>&lt;</a:t>
                      </a:r>
                      <a:r>
                        <a:rPr lang="en-US" sz="800" u="none" strike="noStrike" cap="none" dirty="0" err="1">
                          <a:sym typeface="Times New Roman"/>
                        </a:rPr>
                        <a:t>Tensorflow</a:t>
                      </a:r>
                      <a:r>
                        <a:rPr lang="en-US" sz="800" u="none" strike="noStrike" cap="none" dirty="0">
                          <a:sym typeface="Times New Roman"/>
                        </a:rPr>
                        <a:t>&gt;</a:t>
                      </a:r>
                      <a:endParaRPr sz="1100" dirty="0"/>
                    </a:p>
                    <a:p>
                      <a:pPr marL="0" marR="0" lvl="0" indent="0" algn="l" rtl="0">
                        <a:spcBef>
                          <a:spcPts val="0"/>
                        </a:spcBef>
                        <a:spcAft>
                          <a:spcPts val="0"/>
                        </a:spcAft>
                        <a:buNone/>
                      </a:pPr>
                      <a:r>
                        <a:rPr lang="en-US" sz="800" u="none" strike="noStrike" cap="none"/>
                        <a:t>'efficientnet</a:t>
                      </a:r>
                      <a:r>
                        <a:rPr lang="en-US" sz="800" u="none" strike="noStrike" cap="none" dirty="0"/>
                        <a:t>_b2', 'efficientnet_b3', 'efficientnet_b4', 'efficientnet_b5', 'efficientnet_b6', 'efficientnet_b7', 'efficientnet_b8', </a:t>
                      </a:r>
                      <a:endParaRPr sz="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p:nvPr/>
        </p:nvSpPr>
        <p:spPr>
          <a:xfrm>
            <a:off x="252659" y="90237"/>
            <a:ext cx="7080975" cy="394875"/>
          </a:xfrm>
          <a:prstGeom prst="rect">
            <a:avLst/>
          </a:prstGeom>
          <a:noFill/>
          <a:ln>
            <a:noFill/>
          </a:ln>
        </p:spPr>
        <p:txBody>
          <a:bodyPr spcFirstLastPara="1" wrap="square" lIns="68569" tIns="34275" rIns="68569" bIns="34275" anchor="ctr" anchorCtr="0">
            <a:noAutofit/>
          </a:bodyPr>
          <a:lstStyle/>
          <a:p>
            <a:pPr>
              <a:buClr>
                <a:schemeClr val="dk1"/>
              </a:buClr>
              <a:buSzPts val="3200"/>
            </a:pPr>
            <a:r>
              <a:rPr lang="en-US" sz="1600" b="1">
                <a:solidFill>
                  <a:schemeClr val="dk1"/>
                </a:solidFill>
                <a:latin typeface="Malgun Gothic"/>
                <a:ea typeface="Malgun Gothic"/>
                <a:cs typeface="Malgun Gothic"/>
                <a:sym typeface="Malgun Gothic"/>
              </a:rPr>
              <a:t>학습 및 추론 알고리즘 목록</a:t>
            </a:r>
            <a:endParaRPr sz="1600"/>
          </a:p>
        </p:txBody>
      </p:sp>
      <p:graphicFrame>
        <p:nvGraphicFramePr>
          <p:cNvPr id="94" name="Google Shape;94;p13"/>
          <p:cNvGraphicFramePr/>
          <p:nvPr>
            <p:extLst>
              <p:ext uri="{D42A27DB-BD31-4B8C-83A1-F6EECF244321}">
                <p14:modId xmlns:p14="http://schemas.microsoft.com/office/powerpoint/2010/main" val="4106131228"/>
              </p:ext>
            </p:extLst>
          </p:nvPr>
        </p:nvGraphicFramePr>
        <p:xfrm>
          <a:off x="252658" y="628650"/>
          <a:ext cx="8634188" cy="3284024"/>
        </p:xfrm>
        <a:graphic>
          <a:graphicData uri="http://schemas.openxmlformats.org/drawingml/2006/table">
            <a:tbl>
              <a:tblPr firstRow="1">
                <a:tableStyleId>{793D81CF-94F2-401A-BA57-92F5A7B2D0C5}</a:tableStyleId>
              </a:tblPr>
              <a:tblGrid>
                <a:gridCol w="420563">
                  <a:extLst>
                    <a:ext uri="{9D8B030D-6E8A-4147-A177-3AD203B41FA5}">
                      <a16:colId xmlns:a16="http://schemas.microsoft.com/office/drawing/2014/main" val="20000"/>
                    </a:ext>
                  </a:extLst>
                </a:gridCol>
                <a:gridCol w="716850">
                  <a:extLst>
                    <a:ext uri="{9D8B030D-6E8A-4147-A177-3AD203B41FA5}">
                      <a16:colId xmlns:a16="http://schemas.microsoft.com/office/drawing/2014/main" val="20001"/>
                    </a:ext>
                  </a:extLst>
                </a:gridCol>
                <a:gridCol w="716850">
                  <a:extLst>
                    <a:ext uri="{9D8B030D-6E8A-4147-A177-3AD203B41FA5}">
                      <a16:colId xmlns:a16="http://schemas.microsoft.com/office/drawing/2014/main" val="20002"/>
                    </a:ext>
                  </a:extLst>
                </a:gridCol>
                <a:gridCol w="1255425">
                  <a:extLst>
                    <a:ext uri="{9D8B030D-6E8A-4147-A177-3AD203B41FA5}">
                      <a16:colId xmlns:a16="http://schemas.microsoft.com/office/drawing/2014/main" val="20003"/>
                    </a:ext>
                  </a:extLst>
                </a:gridCol>
                <a:gridCol w="1781175">
                  <a:extLst>
                    <a:ext uri="{9D8B030D-6E8A-4147-A177-3AD203B41FA5}">
                      <a16:colId xmlns:a16="http://schemas.microsoft.com/office/drawing/2014/main" val="20004"/>
                    </a:ext>
                  </a:extLst>
                </a:gridCol>
                <a:gridCol w="3743325">
                  <a:extLst>
                    <a:ext uri="{9D8B030D-6E8A-4147-A177-3AD203B41FA5}">
                      <a16:colId xmlns:a16="http://schemas.microsoft.com/office/drawing/2014/main" val="20005"/>
                    </a:ext>
                  </a:extLst>
                </a:gridCol>
              </a:tblGrid>
              <a:tr h="334241">
                <a:tc>
                  <a:txBody>
                    <a:bodyPr/>
                    <a:lstStyle/>
                    <a:p>
                      <a:pPr marL="0" marR="0" lvl="0" indent="0" algn="ctr" rtl="0">
                        <a:spcBef>
                          <a:spcPts val="0"/>
                        </a:spcBef>
                        <a:spcAft>
                          <a:spcPts val="0"/>
                        </a:spcAft>
                        <a:buNone/>
                      </a:pPr>
                      <a:r>
                        <a:rPr lang="en-US" sz="800" u="none" strike="noStrike" cap="none">
                          <a:sym typeface="Times New Roman"/>
                        </a:rPr>
                        <a:t>Data </a:t>
                      </a:r>
                      <a:endParaRPr sz="1100"/>
                    </a:p>
                    <a:p>
                      <a:pPr marL="0" marR="0" lvl="0" indent="0" algn="ctr" rtl="0">
                        <a:spcBef>
                          <a:spcPts val="0"/>
                        </a:spcBef>
                        <a:spcAft>
                          <a:spcPts val="0"/>
                        </a:spcAft>
                        <a:buNone/>
                      </a:pPr>
                      <a:r>
                        <a:rPr lang="en-US" sz="800" u="none" strike="noStrike" cap="none">
                          <a:sym typeface="Times New Roman"/>
                        </a:rPr>
                        <a:t>Type</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Problem</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Framework</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Algorithm 약칭</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Algorithm 설명</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구현 여부 및 반영 시기</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0"/>
                  </a:ext>
                </a:extLst>
              </a:tr>
              <a:tr h="932664">
                <a:tc rowSpan="5">
                  <a:txBody>
                    <a:bodyPr/>
                    <a:lstStyle/>
                    <a:p>
                      <a:pPr marL="0" marR="0" lvl="0" indent="0" algn="ctr" rtl="0">
                        <a:spcBef>
                          <a:spcPts val="0"/>
                        </a:spcBef>
                        <a:spcAft>
                          <a:spcPts val="0"/>
                        </a:spcAft>
                        <a:buNone/>
                      </a:pPr>
                      <a:r>
                        <a:rPr lang="en-US" sz="800" u="none" strike="noStrike" cap="none">
                          <a:sym typeface="Times New Roman"/>
                        </a:rPr>
                        <a:t>Image</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rowSpan="5">
                  <a:txBody>
                    <a:bodyPr/>
                    <a:lstStyle/>
                    <a:p>
                      <a:pPr marL="0" marR="0" lvl="0" indent="0" algn="ctr" rtl="0">
                        <a:spcBef>
                          <a:spcPts val="0"/>
                        </a:spcBef>
                        <a:spcAft>
                          <a:spcPts val="0"/>
                        </a:spcAft>
                        <a:buNone/>
                      </a:pPr>
                      <a:r>
                        <a:rPr lang="en-US" sz="800" u="none" strike="noStrike" cap="none">
                          <a:sym typeface="Times New Roman"/>
                        </a:rPr>
                        <a:t>Object Detection</a:t>
                      </a:r>
                      <a:endParaRPr sz="1100">
                        <a:latin typeface="Times New Roman" panose="02020603050405020304" pitchFamily="18" charset="0"/>
                        <a:cs typeface="Times New Roman" panose="02020603050405020304" pitchFamily="18" charset="0"/>
                      </a:endParaRPr>
                    </a:p>
                  </a:txBody>
                  <a:tcPr marL="27000" marR="27000" marT="27000" marB="27000" anchor="ctr"/>
                </a:tc>
                <a:tc rowSpan="5">
                  <a:txBody>
                    <a:bodyPr/>
                    <a:lstStyle/>
                    <a:p>
                      <a:pPr marL="0" lvl="0" indent="0" algn="l" rtl="0">
                        <a:spcBef>
                          <a:spcPts val="0"/>
                        </a:spcBef>
                        <a:spcAft>
                          <a:spcPts val="0"/>
                        </a:spcAft>
                        <a:buClr>
                          <a:schemeClr val="dk1"/>
                        </a:buClr>
                        <a:buSzPts val="1100"/>
                        <a:buFont typeface="Arial"/>
                        <a:buNone/>
                      </a:pPr>
                      <a:r>
                        <a:rPr lang="en-US" sz="800">
                          <a:solidFill>
                            <a:schemeClr val="dk1"/>
                          </a:solidFill>
                          <a:sym typeface="Times New Roman"/>
                        </a:rPr>
                        <a:t>PyTorch 1.*</a:t>
                      </a:r>
                      <a:endParaRPr sz="1100">
                        <a:solidFill>
                          <a:schemeClr val="dk1"/>
                        </a:solidFill>
                      </a:endParaRPr>
                    </a:p>
                    <a:p>
                      <a:pPr marL="0" lvl="0" indent="0" algn="l" rtl="0">
                        <a:spcBef>
                          <a:spcPts val="0"/>
                        </a:spcBef>
                        <a:spcAft>
                          <a:spcPts val="0"/>
                        </a:spcAft>
                        <a:buClr>
                          <a:schemeClr val="dk1"/>
                        </a:buClr>
                        <a:buSzPts val="1100"/>
                        <a:buFont typeface="Arial"/>
                        <a:buNone/>
                      </a:pPr>
                      <a:r>
                        <a:rPr lang="en-US" sz="800">
                          <a:solidFill>
                            <a:schemeClr val="dk1"/>
                          </a:solidFill>
                          <a:sym typeface="Times New Roman"/>
                        </a:rPr>
                        <a:t>Tensorflow 2.*</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ResNet101_FPN_FasterRCNN</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백본: ResNet101</a:t>
                      </a:r>
                      <a:endParaRPr sz="1100"/>
                    </a:p>
                    <a:p>
                      <a:pPr marL="0" marR="0" lvl="0" indent="0" algn="l" rtl="0">
                        <a:spcBef>
                          <a:spcPts val="0"/>
                        </a:spcBef>
                        <a:spcAft>
                          <a:spcPts val="0"/>
                        </a:spcAft>
                        <a:buNone/>
                      </a:pPr>
                      <a:r>
                        <a:rPr lang="en-US" sz="800" u="none" strike="noStrike" cap="none">
                          <a:sym typeface="Times New Roman"/>
                        </a:rPr>
                        <a:t>Detection 기법: FPN + FasterRCNN</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rPr>
                        <a:t>[다음은 </a:t>
                      </a:r>
                      <a:r>
                        <a:rPr lang="en-US" sz="800">
                          <a:solidFill>
                            <a:schemeClr val="dk1"/>
                          </a:solidFill>
                          <a:sym typeface="Times New Roman"/>
                        </a:rPr>
                        <a:t>고도화시 추가 후보]</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&lt;PyTorch&gt;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‘DenseNet121_FPN_FasterRCNN’</a:t>
                      </a:r>
                      <a:r>
                        <a:rPr lang="en-US" sz="800">
                          <a:solidFill>
                            <a:schemeClr val="dk1"/>
                          </a:solidFill>
                        </a:rPr>
                        <a:t>, </a:t>
                      </a:r>
                      <a:r>
                        <a:rPr lang="en-US" sz="800">
                          <a:solidFill>
                            <a:schemeClr val="dk1"/>
                          </a:solidFill>
                          <a:sym typeface="Times New Roman"/>
                        </a:rPr>
                        <a:t>‘EfficientNet_b0_FPN_FasterRCNN’</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&lt;Tensorflow&gt;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‘DenseNet121_FPN_FasterRCNN’</a:t>
                      </a:r>
                      <a:r>
                        <a:rPr lang="en-US" sz="800">
                          <a:solidFill>
                            <a:schemeClr val="dk1"/>
                          </a:solidFill>
                        </a:rPr>
                        <a:t>, </a:t>
                      </a:r>
                      <a:r>
                        <a:rPr lang="en-US" sz="800">
                          <a:solidFill>
                            <a:schemeClr val="dk1"/>
                          </a:solidFill>
                          <a:sym typeface="Times New Roman"/>
                        </a:rPr>
                        <a:t>‘EfficientNet_b0_FPN_FasterRCNN’</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1"/>
                  </a:ext>
                </a:extLst>
              </a:tr>
              <a:tr h="247249">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u="none" strike="noStrike" cap="none">
                          <a:sym typeface="Times New Roman"/>
                        </a:rPr>
                        <a:t>ScaledYolov4</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미반영</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고도화시 추가 후보</a:t>
                      </a:r>
                      <a:r>
                        <a:rPr lang="en-US" sz="800">
                          <a:sym typeface="Times New Roman"/>
                        </a:rPr>
                        <a:t>(Pytorch)</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2"/>
                  </a:ext>
                </a:extLst>
              </a:tr>
              <a:tr h="247249">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a:sym typeface="Times New Roman"/>
                        </a:rPr>
                        <a:t>YoloV3</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미반영</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고도화시 추가 후보(Pytorch, Tensorflow)</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3"/>
                  </a:ext>
                </a:extLst>
              </a:tr>
              <a:tr h="1275372">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a:sym typeface="Times New Roman"/>
                        </a:rPr>
                        <a:t>VGG16_SSD300</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백본: VGG16</a:t>
                      </a:r>
                      <a:endParaRPr sz="800">
                        <a:sym typeface="Times New Roman"/>
                      </a:endParaRPr>
                    </a:p>
                    <a:p>
                      <a:pPr marL="0" marR="0" lvl="0" indent="0" algn="l" rtl="0">
                        <a:spcBef>
                          <a:spcPts val="0"/>
                        </a:spcBef>
                        <a:spcAft>
                          <a:spcPts val="0"/>
                        </a:spcAft>
                        <a:buNone/>
                      </a:pPr>
                      <a:r>
                        <a:rPr lang="en-US" sz="800">
                          <a:solidFill>
                            <a:schemeClr val="dk1"/>
                          </a:solidFill>
                          <a:sym typeface="Times New Roman"/>
                        </a:rPr>
                        <a:t>Detection 기법</a:t>
                      </a:r>
                      <a:r>
                        <a:rPr lang="en-US" sz="800">
                          <a:sym typeface="Times New Roman"/>
                        </a:rPr>
                        <a:t>: Single Shot Detection 300</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rPr>
                        <a:t>[다음은 </a:t>
                      </a:r>
                      <a:r>
                        <a:rPr lang="en-US" sz="800">
                          <a:solidFill>
                            <a:schemeClr val="dk1"/>
                          </a:solidFill>
                          <a:sym typeface="Times New Roman"/>
                        </a:rPr>
                        <a:t>고도화시 추가 후보]</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&lt;PyTorch&gt;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‘ResNet50_SSD300’</a:t>
                      </a:r>
                      <a:r>
                        <a:rPr lang="en-US" sz="800">
                          <a:solidFill>
                            <a:schemeClr val="dk1"/>
                          </a:solidFill>
                        </a:rPr>
                        <a:t>, </a:t>
                      </a:r>
                      <a:r>
                        <a:rPr lang="en-US" sz="800">
                          <a:solidFill>
                            <a:schemeClr val="dk1"/>
                          </a:solidFill>
                          <a:sym typeface="Times New Roman"/>
                        </a:rPr>
                        <a:t>‘ResNet50_SSD500’</a:t>
                      </a:r>
                      <a:r>
                        <a:rPr lang="en-US" sz="800">
                          <a:solidFill>
                            <a:schemeClr val="dk1"/>
                          </a:solidFill>
                        </a:rPr>
                        <a:t>, </a:t>
                      </a:r>
                      <a:r>
                        <a:rPr lang="en-US" sz="800">
                          <a:solidFill>
                            <a:schemeClr val="dk1"/>
                          </a:solidFill>
                          <a:sym typeface="Times New Roman"/>
                        </a:rPr>
                        <a:t>‘EfficientNet_b0_SSD300’, ‘EfficientNet_b0_SSD500’, ‘DenseNet121_SSD300’</a:t>
                      </a:r>
                      <a:r>
                        <a:rPr lang="en-US" sz="800">
                          <a:solidFill>
                            <a:schemeClr val="dk1"/>
                          </a:solidFill>
                        </a:rPr>
                        <a:t>, </a:t>
                      </a:r>
                      <a:r>
                        <a:rPr lang="en-US" sz="800">
                          <a:solidFill>
                            <a:schemeClr val="dk1"/>
                          </a:solidFill>
                          <a:sym typeface="Times New Roman"/>
                        </a:rPr>
                        <a:t>‘DenseNet121_SSD500’</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&lt;Tensorflow&gt;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‘ResNet50_SSD300’</a:t>
                      </a:r>
                      <a:r>
                        <a:rPr lang="en-US" sz="800">
                          <a:solidFill>
                            <a:schemeClr val="dk1"/>
                          </a:solidFill>
                        </a:rPr>
                        <a:t>, </a:t>
                      </a:r>
                      <a:r>
                        <a:rPr lang="en-US" sz="800">
                          <a:solidFill>
                            <a:schemeClr val="dk1"/>
                          </a:solidFill>
                          <a:sym typeface="Times New Roman"/>
                        </a:rPr>
                        <a:t>‘ResNet50_SSD500’</a:t>
                      </a:r>
                      <a:r>
                        <a:rPr lang="en-US" sz="800">
                          <a:solidFill>
                            <a:schemeClr val="dk1"/>
                          </a:solidFill>
                        </a:rPr>
                        <a:t>, </a:t>
                      </a:r>
                      <a:r>
                        <a:rPr lang="en-US" sz="800">
                          <a:solidFill>
                            <a:schemeClr val="dk1"/>
                          </a:solidFill>
                          <a:sym typeface="Times New Roman"/>
                        </a:rPr>
                        <a:t>‘EfficientNet_b0_SSD300’, ‘EfficientNet_b0_SSD500’, ‘DenseNet121_SSD300’</a:t>
                      </a:r>
                      <a:r>
                        <a:rPr lang="en-US" sz="800">
                          <a:solidFill>
                            <a:schemeClr val="dk1"/>
                          </a:solidFill>
                        </a:rPr>
                        <a:t>, </a:t>
                      </a:r>
                      <a:r>
                        <a:rPr lang="en-US" sz="800">
                          <a:solidFill>
                            <a:schemeClr val="dk1"/>
                          </a:solidFill>
                          <a:sym typeface="Times New Roman"/>
                        </a:rPr>
                        <a:t>‘DenseNet121_SSD500’</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4"/>
                  </a:ext>
                </a:extLst>
              </a:tr>
              <a:tr h="247249">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a:sym typeface="Times New Roman"/>
                        </a:rPr>
                        <a:t>CenterNet</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미반영</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a:solidFill>
                            <a:schemeClr val="dk1"/>
                          </a:solidFill>
                          <a:sym typeface="Times New Roman"/>
                        </a:rPr>
                        <a:t>고도화시 추가 후보(Pytorch, Tensorflow)</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252659" y="90237"/>
            <a:ext cx="7080873" cy="394841"/>
          </a:xfrm>
          <a:prstGeom prst="rect">
            <a:avLst/>
          </a:prstGeom>
          <a:noFill/>
          <a:ln>
            <a:noFill/>
          </a:ln>
        </p:spPr>
        <p:txBody>
          <a:bodyPr spcFirstLastPara="1" wrap="square" lIns="68569" tIns="34275" rIns="68569" bIns="34275" anchor="ctr" anchorCtr="0">
            <a:noAutofit/>
          </a:bodyPr>
          <a:lstStyle/>
          <a:p>
            <a:pPr>
              <a:buClr>
                <a:schemeClr val="dk1"/>
              </a:buClr>
              <a:buSzPts val="3200"/>
            </a:pPr>
            <a:r>
              <a:rPr lang="en-US" sz="1600" b="1">
                <a:solidFill>
                  <a:schemeClr val="dk1"/>
                </a:solidFill>
                <a:latin typeface="Malgun Gothic"/>
                <a:ea typeface="Malgun Gothic"/>
                <a:cs typeface="Malgun Gothic"/>
                <a:sym typeface="Malgun Gothic"/>
              </a:rPr>
              <a:t>학습 및 추론 알고리즘 목록</a:t>
            </a:r>
            <a:endParaRPr sz="1600"/>
          </a:p>
        </p:txBody>
      </p:sp>
      <p:graphicFrame>
        <p:nvGraphicFramePr>
          <p:cNvPr id="100" name="Google Shape;100;p14"/>
          <p:cNvGraphicFramePr/>
          <p:nvPr>
            <p:extLst>
              <p:ext uri="{D42A27DB-BD31-4B8C-83A1-F6EECF244321}">
                <p14:modId xmlns:p14="http://schemas.microsoft.com/office/powerpoint/2010/main" val="1001655679"/>
              </p:ext>
            </p:extLst>
          </p:nvPr>
        </p:nvGraphicFramePr>
        <p:xfrm>
          <a:off x="166256" y="523413"/>
          <a:ext cx="8722842" cy="3250080"/>
        </p:xfrm>
        <a:graphic>
          <a:graphicData uri="http://schemas.openxmlformats.org/drawingml/2006/table">
            <a:tbl>
              <a:tblPr firstRow="1">
                <a:tableStyleId>{793D81CF-94F2-401A-BA57-92F5A7B2D0C5}</a:tableStyleId>
              </a:tblPr>
              <a:tblGrid>
                <a:gridCol w="424881">
                  <a:extLst>
                    <a:ext uri="{9D8B030D-6E8A-4147-A177-3AD203B41FA5}">
                      <a16:colId xmlns:a16="http://schemas.microsoft.com/office/drawing/2014/main" val="20000"/>
                    </a:ext>
                  </a:extLst>
                </a:gridCol>
                <a:gridCol w="724210">
                  <a:extLst>
                    <a:ext uri="{9D8B030D-6E8A-4147-A177-3AD203B41FA5}">
                      <a16:colId xmlns:a16="http://schemas.microsoft.com/office/drawing/2014/main" val="20001"/>
                    </a:ext>
                  </a:extLst>
                </a:gridCol>
                <a:gridCol w="755908">
                  <a:extLst>
                    <a:ext uri="{9D8B030D-6E8A-4147-A177-3AD203B41FA5}">
                      <a16:colId xmlns:a16="http://schemas.microsoft.com/office/drawing/2014/main" val="20002"/>
                    </a:ext>
                  </a:extLst>
                </a:gridCol>
                <a:gridCol w="1486792">
                  <a:extLst>
                    <a:ext uri="{9D8B030D-6E8A-4147-A177-3AD203B41FA5}">
                      <a16:colId xmlns:a16="http://schemas.microsoft.com/office/drawing/2014/main" val="20003"/>
                    </a:ext>
                  </a:extLst>
                </a:gridCol>
                <a:gridCol w="1713673">
                  <a:extLst>
                    <a:ext uri="{9D8B030D-6E8A-4147-A177-3AD203B41FA5}">
                      <a16:colId xmlns:a16="http://schemas.microsoft.com/office/drawing/2014/main" val="20004"/>
                    </a:ext>
                  </a:extLst>
                </a:gridCol>
                <a:gridCol w="3617378">
                  <a:extLst>
                    <a:ext uri="{9D8B030D-6E8A-4147-A177-3AD203B41FA5}">
                      <a16:colId xmlns:a16="http://schemas.microsoft.com/office/drawing/2014/main" val="20005"/>
                    </a:ext>
                  </a:extLst>
                </a:gridCol>
              </a:tblGrid>
              <a:tr h="282600">
                <a:tc>
                  <a:txBody>
                    <a:bodyPr/>
                    <a:lstStyle/>
                    <a:p>
                      <a:pPr marL="0" marR="0" lvl="0" indent="0" algn="ctr" rtl="0">
                        <a:spcBef>
                          <a:spcPts val="0"/>
                        </a:spcBef>
                        <a:spcAft>
                          <a:spcPts val="0"/>
                        </a:spcAft>
                        <a:buNone/>
                      </a:pPr>
                      <a:r>
                        <a:rPr lang="en-US" sz="800" u="none" strike="noStrike" cap="none" dirty="0">
                          <a:sym typeface="Times New Roman"/>
                        </a:rPr>
                        <a:t>Data</a:t>
                      </a:r>
                      <a:r>
                        <a:rPr lang="en-US" sz="800" u="none" strike="noStrike" cap="none" dirty="0"/>
                        <a:t> </a:t>
                      </a:r>
                      <a:endParaRPr sz="1100"/>
                    </a:p>
                    <a:p>
                      <a:pPr marL="0" marR="0" lvl="0" indent="0" algn="ctr" rtl="0">
                        <a:spcBef>
                          <a:spcPts val="0"/>
                        </a:spcBef>
                        <a:spcAft>
                          <a:spcPts val="0"/>
                        </a:spcAft>
                        <a:buNone/>
                      </a:pPr>
                      <a:r>
                        <a:rPr lang="en-US" sz="800" u="none" strike="noStrike" cap="none" dirty="0">
                          <a:sym typeface="Times New Roman"/>
                        </a:rPr>
                        <a:t>Type</a:t>
                      </a:r>
                      <a:endParaRPr sz="1100"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sym typeface="Times New Roman"/>
                        </a:rPr>
                        <a:t>Problem</a:t>
                      </a:r>
                      <a:endParaRPr sz="1100"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sym typeface="Times New Roman"/>
                        </a:rPr>
                        <a:t>Framework</a:t>
                      </a:r>
                      <a:endParaRPr sz="1100" dirty="0">
                        <a:latin typeface="Times New Roman"/>
                        <a:cs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sym typeface="Times New Roman"/>
                        </a:rPr>
                        <a:t>Algorithm </a:t>
                      </a:r>
                      <a:r>
                        <a:rPr lang="en-US" sz="800" u="none" strike="noStrike" cap="none" dirty="0" err="1">
                          <a:sym typeface="Times New Roman"/>
                        </a:rPr>
                        <a:t>약칭</a:t>
                      </a:r>
                      <a:endParaRPr sz="800"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a:sym typeface="Times New Roman"/>
                        </a:rPr>
                        <a:t>Algorithm </a:t>
                      </a:r>
                      <a:r>
                        <a:rPr lang="en-US" sz="800" u="none" strike="noStrike" cap="none" dirty="0" err="1">
                          <a:sym typeface="Times New Roman"/>
                        </a:rPr>
                        <a:t>설명</a:t>
                      </a:r>
                      <a:endParaRPr sz="800"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dirty="0" err="1">
                          <a:sym typeface="Times New Roman"/>
                        </a:rPr>
                        <a:t>구현</a:t>
                      </a:r>
                      <a:r>
                        <a:rPr lang="en-US" sz="800" u="none" strike="noStrike" cap="none" dirty="0">
                          <a:sym typeface="Times New Roman"/>
                        </a:rPr>
                        <a:t> </a:t>
                      </a:r>
                      <a:r>
                        <a:rPr lang="en-US" sz="800" u="none" strike="noStrike" cap="none" dirty="0" err="1">
                          <a:sym typeface="Times New Roman"/>
                        </a:rPr>
                        <a:t>여부</a:t>
                      </a:r>
                      <a:r>
                        <a:rPr lang="en-US" sz="800" u="none" strike="noStrike" cap="none" dirty="0">
                          <a:sym typeface="Times New Roman"/>
                        </a:rPr>
                        <a:t> 및 </a:t>
                      </a:r>
                      <a:r>
                        <a:rPr lang="en-US" sz="800" u="none" strike="noStrike" cap="none" dirty="0" err="1">
                          <a:sym typeface="Times New Roman"/>
                        </a:rPr>
                        <a:t>반영</a:t>
                      </a:r>
                      <a:r>
                        <a:rPr lang="en-US" sz="800" u="none" strike="noStrike" cap="none" dirty="0">
                          <a:sym typeface="Times New Roman"/>
                        </a:rPr>
                        <a:t> </a:t>
                      </a:r>
                      <a:r>
                        <a:rPr lang="en-US" sz="800" u="none" strike="noStrike" cap="none" dirty="0" err="1">
                          <a:sym typeface="Times New Roman"/>
                        </a:rPr>
                        <a:t>시기</a:t>
                      </a:r>
                      <a:endParaRPr sz="800" u="none" strike="noStrike" cap="none" dirty="0" err="1">
                        <a:latin typeface="Times New Roman"/>
                        <a:ea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0"/>
                  </a:ext>
                </a:extLst>
              </a:tr>
              <a:tr h="854100">
                <a:tc rowSpan="5">
                  <a:txBody>
                    <a:bodyPr/>
                    <a:lstStyle/>
                    <a:p>
                      <a:pPr marL="0" lvl="0" indent="0" algn="ctr" rtl="0">
                        <a:spcBef>
                          <a:spcPts val="0"/>
                        </a:spcBef>
                        <a:spcAft>
                          <a:spcPts val="0"/>
                        </a:spcAft>
                        <a:buNone/>
                      </a:pPr>
                      <a:r>
                        <a:rPr lang="en-US" sz="800" dirty="0">
                          <a:solidFill>
                            <a:schemeClr val="dk1"/>
                          </a:solidFill>
                          <a:sym typeface="Times New Roman"/>
                        </a:rPr>
                        <a:t>Image</a:t>
                      </a:r>
                      <a:endParaRPr sz="800" dirty="0">
                        <a:solidFill>
                          <a:schemeClr val="dk1"/>
                        </a:solidFill>
                        <a:latin typeface="Times New Roman"/>
                        <a:ea typeface="Times New Roman"/>
                        <a:cs typeface="Times New Roman"/>
                        <a:sym typeface="Times New Roman"/>
                      </a:endParaRPr>
                    </a:p>
                  </a:txBody>
                  <a:tcPr marL="68588" marR="68588" marT="34294" marB="34294" anchor="ctr"/>
                </a:tc>
                <a:tc rowSpan="5">
                  <a:txBody>
                    <a:bodyPr/>
                    <a:lstStyle/>
                    <a:p>
                      <a:pPr marL="0" lvl="0" indent="0" algn="ctr" rtl="0">
                        <a:spcBef>
                          <a:spcPts val="0"/>
                        </a:spcBef>
                        <a:spcAft>
                          <a:spcPts val="0"/>
                        </a:spcAft>
                        <a:buNone/>
                      </a:pPr>
                      <a:r>
                        <a:rPr lang="en-US" sz="800" dirty="0">
                          <a:sym typeface="Times New Roman"/>
                        </a:rPr>
                        <a:t>Semantic</a:t>
                      </a:r>
                      <a:r>
                        <a:rPr lang="en-US" sz="800" dirty="0"/>
                        <a:t> </a:t>
                      </a:r>
                      <a:endParaRPr lang="en-US" sz="800">
                        <a:sym typeface="Times New Roman"/>
                      </a:endParaRPr>
                    </a:p>
                    <a:p>
                      <a:pPr marL="0" lvl="0" indent="0" algn="ctr" rtl="0">
                        <a:spcBef>
                          <a:spcPts val="0"/>
                        </a:spcBef>
                        <a:spcAft>
                          <a:spcPts val="0"/>
                        </a:spcAft>
                        <a:buNone/>
                      </a:pPr>
                      <a:r>
                        <a:rPr lang="en-US" sz="800" dirty="0">
                          <a:sym typeface="Times New Roman"/>
                        </a:rPr>
                        <a:t>Segmentation</a:t>
                      </a:r>
                      <a:endParaRPr sz="1100" dirty="0">
                        <a:latin typeface="Times New Roman"/>
                        <a:cs typeface="Times New Roman"/>
                      </a:endParaRPr>
                    </a:p>
                  </a:txBody>
                  <a:tcPr marL="27000" marR="27000" marT="27000" marB="27000" anchor="ctr"/>
                </a:tc>
                <a:tc rowSpan="5">
                  <a:txBody>
                    <a:bodyPr/>
                    <a:lstStyle/>
                    <a:p>
                      <a:pPr marL="0" lvl="0" indent="0" algn="l" rtl="0">
                        <a:spcBef>
                          <a:spcPts val="0"/>
                        </a:spcBef>
                        <a:spcAft>
                          <a:spcPts val="0"/>
                        </a:spcAft>
                        <a:buNone/>
                      </a:pPr>
                      <a:r>
                        <a:rPr lang="en-US" sz="800" dirty="0" err="1">
                          <a:solidFill>
                            <a:schemeClr val="dk1"/>
                          </a:solidFill>
                          <a:sym typeface="Times New Roman"/>
                        </a:rPr>
                        <a:t>PyTorch</a:t>
                      </a:r>
                      <a:r>
                        <a:rPr lang="en-US" sz="800" dirty="0">
                          <a:solidFill>
                            <a:schemeClr val="dk1"/>
                          </a:solidFill>
                          <a:sym typeface="Times New Roman"/>
                        </a:rPr>
                        <a:t> 1.*</a:t>
                      </a:r>
                      <a:endParaRPr sz="1100" dirty="0">
                        <a:solidFill>
                          <a:schemeClr val="dk1"/>
                        </a:solidFill>
                      </a:endParaRPr>
                    </a:p>
                    <a:p>
                      <a:pPr marL="0" lvl="0" indent="0" algn="l" rtl="0">
                        <a:spcBef>
                          <a:spcPts val="0"/>
                        </a:spcBef>
                        <a:spcAft>
                          <a:spcPts val="0"/>
                        </a:spcAft>
                        <a:buNone/>
                      </a:pPr>
                      <a:r>
                        <a:rPr lang="en-US" sz="800" dirty="0" err="1">
                          <a:solidFill>
                            <a:schemeClr val="dk1"/>
                          </a:solidFill>
                          <a:sym typeface="Times New Roman"/>
                        </a:rPr>
                        <a:t>Tensorflow</a:t>
                      </a:r>
                      <a:r>
                        <a:rPr lang="en-US" sz="800" dirty="0">
                          <a:solidFill>
                            <a:schemeClr val="dk1"/>
                          </a:solidFill>
                          <a:sym typeface="Times New Roman"/>
                        </a:rPr>
                        <a:t> 2.*</a:t>
                      </a:r>
                      <a:endParaRPr sz="800" dirty="0">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WiderResNet38_</a:t>
                      </a:r>
                    </a:p>
                    <a:p>
                      <a:pPr marL="0" marR="0" lvl="0" indent="0" algn="l" rtl="0">
                        <a:spcBef>
                          <a:spcPts val="0"/>
                        </a:spcBef>
                        <a:spcAft>
                          <a:spcPts val="0"/>
                        </a:spcAft>
                        <a:buNone/>
                      </a:pPr>
                      <a:r>
                        <a:rPr lang="en-US" sz="800">
                          <a:sym typeface="Times New Roman"/>
                        </a:rPr>
                        <a:t>    DeepLabV3Plus</a:t>
                      </a:r>
                      <a:endParaRPr sz="800" u="none" strike="noStrike" cap="none" dirty="0">
                        <a:latin typeface="Times New Roman"/>
                        <a:ea typeface="Times New Roman"/>
                        <a:cs typeface="Times New Roman"/>
                        <a:sym typeface="Times New Roman"/>
                      </a:endParaRPr>
                    </a:p>
                  </a:txBody>
                  <a:tcPr marL="27000" marR="27000" marT="27000" marB="27000" anchor="ctr"/>
                </a:tc>
                <a:tc>
                  <a:txBody>
                    <a:bodyPr/>
                    <a:lstStyle/>
                    <a:p>
                      <a:pPr marL="0" marR="0" lvl="0" indent="0" algn="l">
                        <a:spcBef>
                          <a:spcPts val="0"/>
                        </a:spcBef>
                        <a:spcAft>
                          <a:spcPts val="0"/>
                        </a:spcAft>
                        <a:buNone/>
                      </a:pPr>
                      <a:r>
                        <a:rPr lang="en-US" sz="800" b="0" u="none" strike="noStrike" noProof="0" dirty="0"/>
                        <a:t>[</a:t>
                      </a:r>
                      <a:r>
                        <a:rPr lang="en-US" sz="800" b="0" u="none" strike="noStrike" noProof="0" dirty="0" err="1"/>
                        <a:t>PyTorch</a:t>
                      </a:r>
                      <a:r>
                        <a:rPr lang="en-US" sz="800" b="0" u="none" strike="noStrike" noProof="0" dirty="0"/>
                        <a:t>]</a:t>
                      </a:r>
                      <a:endParaRPr lang="en-US" sz="1100" dirty="0"/>
                    </a:p>
                    <a:p>
                      <a:pPr marL="0" marR="0" lvl="0" indent="0" algn="l">
                        <a:spcBef>
                          <a:spcPts val="0"/>
                        </a:spcBef>
                        <a:spcAft>
                          <a:spcPts val="0"/>
                        </a:spcAft>
                        <a:buNone/>
                      </a:pPr>
                      <a:r>
                        <a:rPr lang="en-US" sz="800" b="0" u="none" strike="noStrike" noProof="0" dirty="0"/>
                        <a:t>WiderResNet38_DeepLabV3Plus</a:t>
                      </a:r>
                      <a:endParaRPr lang="en-US" sz="1100" dirty="0"/>
                    </a:p>
                    <a:p>
                      <a:pPr marL="0" marR="0" lvl="0" indent="0" algn="l">
                        <a:spcBef>
                          <a:spcPts val="0"/>
                        </a:spcBef>
                        <a:spcAft>
                          <a:spcPts val="0"/>
                        </a:spcAft>
                        <a:buNone/>
                      </a:pPr>
                      <a:r>
                        <a:rPr lang="en-US" sz="800" b="0" u="none" strike="noStrike" noProof="0" dirty="0">
                          <a:solidFill>
                            <a:schemeClr val="dk1"/>
                          </a:solidFill>
                        </a:rPr>
                        <a:t>ResNet50_DeepLabV3Plus</a:t>
                      </a:r>
                    </a:p>
                    <a:p>
                      <a:pPr lvl="0" algn="l">
                        <a:lnSpc>
                          <a:spcPct val="100000"/>
                        </a:lnSpc>
                        <a:spcBef>
                          <a:spcPts val="0"/>
                        </a:spcBef>
                        <a:spcAft>
                          <a:spcPts val="0"/>
                        </a:spcAft>
                        <a:buNone/>
                      </a:pPr>
                      <a:r>
                        <a:rPr lang="en-US" sz="800" b="0" u="none" strike="noStrike" noProof="0" dirty="0">
                          <a:solidFill>
                            <a:schemeClr val="dk1"/>
                          </a:solidFill>
                        </a:rPr>
                        <a:t>SEResNet50_DeepLabV3Plus</a:t>
                      </a:r>
                      <a:endParaRPr lang="en-US" sz="800" b="0" i="0" u="none" strike="noStrike" noProof="0" dirty="0"/>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dirty="0">
                          <a:solidFill>
                            <a:schemeClr val="dk1"/>
                          </a:solidFill>
                        </a:rPr>
                        <a:t>[</a:t>
                      </a:r>
                      <a:r>
                        <a:rPr lang="en-US" sz="800" dirty="0" err="1">
                          <a:solidFill>
                            <a:schemeClr val="dk1"/>
                          </a:solidFill>
                        </a:rPr>
                        <a:t>다음은</a:t>
                      </a:r>
                      <a:r>
                        <a:rPr lang="en-US" sz="800" dirty="0">
                          <a:solidFill>
                            <a:schemeClr val="dk1"/>
                          </a:solidFill>
                        </a:rPr>
                        <a:t> </a:t>
                      </a:r>
                      <a:r>
                        <a:rPr lang="en-US" sz="800" dirty="0" err="1">
                          <a:solidFill>
                            <a:schemeClr val="dk1"/>
                          </a:solidFill>
                          <a:sym typeface="Times New Roman"/>
                        </a:rPr>
                        <a:t>고도화시</a:t>
                      </a:r>
                      <a:r>
                        <a:rPr lang="en-US" sz="800" dirty="0">
                          <a:solidFill>
                            <a:schemeClr val="dk1"/>
                          </a:solidFill>
                          <a:sym typeface="Times New Roman"/>
                        </a:rPr>
                        <a:t> </a:t>
                      </a:r>
                      <a:r>
                        <a:rPr lang="en-US" sz="800" dirty="0" err="1">
                          <a:solidFill>
                            <a:schemeClr val="dk1"/>
                          </a:solidFill>
                          <a:sym typeface="Times New Roman"/>
                        </a:rPr>
                        <a:t>추가</a:t>
                      </a:r>
                      <a:r>
                        <a:rPr lang="en-US" sz="800" dirty="0">
                          <a:solidFill>
                            <a:schemeClr val="dk1"/>
                          </a:solidFill>
                          <a:sym typeface="Times New Roman"/>
                        </a:rPr>
                        <a:t> </a:t>
                      </a:r>
                      <a:r>
                        <a:rPr lang="en-US" sz="800" dirty="0" err="1">
                          <a:solidFill>
                            <a:schemeClr val="dk1"/>
                          </a:solidFill>
                          <a:sym typeface="Times New Roman"/>
                        </a:rPr>
                        <a:t>후보</a:t>
                      </a:r>
                      <a:r>
                        <a:rPr lang="en-US" sz="800" dirty="0">
                          <a:solidFill>
                            <a:schemeClr val="dk1"/>
                          </a:solidFill>
                          <a:sym typeface="Times New Roman"/>
                        </a:rPr>
                        <a: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PyTorch</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rPr>
                        <a:t>,‘</a:t>
                      </a:r>
                      <a:r>
                        <a:rPr lang="en-US" sz="800" dirty="0">
                          <a:solidFill>
                            <a:schemeClr val="dk1"/>
                          </a:solidFill>
                          <a:sym typeface="Times New Roman"/>
                        </a:rPr>
                        <a:t>DenseNet121_DeepLabV3Plus’ ‘EfficientNet_b0_DeepLabV3Plus’</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Tensorflow</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‘ResNet50_DeepLabV3Plus’</a:t>
                      </a:r>
                      <a:r>
                        <a:rPr lang="en-US" sz="800" dirty="0">
                          <a:solidFill>
                            <a:schemeClr val="dk1"/>
                          </a:solidFill>
                        </a:rPr>
                        <a:t>,</a:t>
                      </a:r>
                      <a:r>
                        <a:rPr lang="en-US" sz="800" dirty="0">
                          <a:solidFill>
                            <a:schemeClr val="dk1"/>
                          </a:solidFill>
                          <a:sym typeface="Times New Roman"/>
                        </a:rPr>
                        <a:t>‘DenseNet121_DeepLabV3Plus’ ‘EfficientNet_b0_DeepLabV3Plus’</a:t>
                      </a:r>
                      <a:endParaRPr sz="800" dirty="0">
                        <a:solidFill>
                          <a:schemeClr val="dk1"/>
                        </a:solidFill>
                        <a:sym typeface="Times New Roman"/>
                      </a:endParaRPr>
                    </a:p>
                    <a:p>
                      <a:pPr marL="0" marR="0" lvl="0" indent="0" algn="l" rtl="0">
                        <a:spcBef>
                          <a:spcPts val="0"/>
                        </a:spcBef>
                        <a:spcAft>
                          <a:spcPts val="0"/>
                        </a:spcAft>
                        <a:buNone/>
                      </a:pP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1"/>
                  </a:ext>
                </a:extLst>
              </a:tr>
              <a:tr h="2826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dirty="0">
                          <a:sym typeface="Times New Roman"/>
                        </a:rPr>
                        <a:t>HRNetV2_OCR</a:t>
                      </a:r>
                      <a:endParaRPr sz="800" u="none" strike="noStrike" cap="none" dirty="0">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ko-KR" altLang="en-US" sz="800" dirty="0"/>
                        <a:t>백본</a:t>
                      </a:r>
                      <a:r>
                        <a:rPr lang="en-US" sz="800" dirty="0"/>
                        <a:t>: High Resolution Network V2</a:t>
                      </a:r>
                      <a:endParaRPr sz="800">
                        <a:sym typeface="Times New Roman"/>
                      </a:endParaRPr>
                    </a:p>
                    <a:p>
                      <a:pPr marL="0" marR="0" lvl="0" indent="0" algn="l" rtl="0">
                        <a:spcBef>
                          <a:spcPts val="0"/>
                        </a:spcBef>
                        <a:spcAft>
                          <a:spcPts val="0"/>
                        </a:spcAft>
                        <a:buNone/>
                      </a:pPr>
                      <a:r>
                        <a:rPr lang="en-US" sz="800" dirty="0" err="1">
                          <a:sym typeface="Times New Roman"/>
                        </a:rPr>
                        <a:t>헤드</a:t>
                      </a:r>
                      <a:r>
                        <a:rPr lang="en-US" sz="800" dirty="0">
                          <a:sym typeface="Times New Roman"/>
                        </a:rPr>
                        <a:t>: Object Contextual Representations</a:t>
                      </a:r>
                      <a:endParaRPr sz="800" dirty="0">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None/>
                      </a:pPr>
                      <a:endParaRPr sz="800" dirty="0">
                        <a:solidFill>
                          <a:schemeClr val="dk1"/>
                        </a:solidFill>
                        <a:latin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2"/>
                  </a:ext>
                </a:extLst>
              </a:tr>
              <a:tr h="6255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dirty="0" err="1">
                          <a:sym typeface="Times New Roman"/>
                        </a:rPr>
                        <a:t>UNet</a:t>
                      </a:r>
                      <a:endParaRPr sz="800"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dirty="0" err="1">
                          <a:sym typeface="Times New Roman"/>
                        </a:rPr>
                        <a:t>미반영</a:t>
                      </a:r>
                      <a:endParaRPr sz="800" u="none" strike="noStrike" cap="none" dirty="0" err="1">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dirty="0">
                          <a:solidFill>
                            <a:schemeClr val="dk1"/>
                          </a:solidFill>
                        </a:rPr>
                        <a:t>[</a:t>
                      </a:r>
                      <a:r>
                        <a:rPr lang="en-US" sz="800" dirty="0" err="1">
                          <a:solidFill>
                            <a:schemeClr val="dk1"/>
                          </a:solidFill>
                        </a:rPr>
                        <a:t>다음은</a:t>
                      </a:r>
                      <a:r>
                        <a:rPr lang="en-US" sz="800" dirty="0">
                          <a:solidFill>
                            <a:schemeClr val="dk1"/>
                          </a:solidFill>
                        </a:rPr>
                        <a:t> </a:t>
                      </a:r>
                      <a:r>
                        <a:rPr lang="en-US" sz="800" dirty="0" err="1">
                          <a:solidFill>
                            <a:schemeClr val="dk1"/>
                          </a:solidFill>
                          <a:sym typeface="Times New Roman"/>
                        </a:rPr>
                        <a:t>고도화시</a:t>
                      </a:r>
                      <a:r>
                        <a:rPr lang="en-US" sz="800" dirty="0">
                          <a:solidFill>
                            <a:schemeClr val="dk1"/>
                          </a:solidFill>
                          <a:sym typeface="Times New Roman"/>
                        </a:rPr>
                        <a:t> </a:t>
                      </a:r>
                      <a:r>
                        <a:rPr lang="en-US" sz="800" dirty="0" err="1">
                          <a:solidFill>
                            <a:schemeClr val="dk1"/>
                          </a:solidFill>
                          <a:sym typeface="Times New Roman"/>
                        </a:rPr>
                        <a:t>추가</a:t>
                      </a:r>
                      <a:r>
                        <a:rPr lang="en-US" sz="800" dirty="0">
                          <a:solidFill>
                            <a:schemeClr val="dk1"/>
                          </a:solidFill>
                          <a:sym typeface="Times New Roman"/>
                        </a:rPr>
                        <a:t> </a:t>
                      </a:r>
                      <a:r>
                        <a:rPr lang="en-US" sz="800" dirty="0" err="1">
                          <a:solidFill>
                            <a:schemeClr val="dk1"/>
                          </a:solidFill>
                          <a:sym typeface="Times New Roman"/>
                        </a:rPr>
                        <a:t>후보</a:t>
                      </a:r>
                      <a:r>
                        <a:rPr lang="en-US" sz="800" dirty="0">
                          <a:solidFill>
                            <a:schemeClr val="dk1"/>
                          </a:solidFill>
                          <a:sym typeface="Times New Roman"/>
                        </a:rPr>
                        <a: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PyTorch</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a:t>
                      </a:r>
                      <a:r>
                        <a:rPr lang="en-US" sz="800" dirty="0" err="1">
                          <a:solidFill>
                            <a:schemeClr val="dk1"/>
                          </a:solidFill>
                          <a:sym typeface="Times New Roman"/>
                        </a:rPr>
                        <a:t>UNet</a:t>
                      </a:r>
                      <a:r>
                        <a:rPr lang="en-US" sz="800" dirty="0">
                          <a:solidFill>
                            <a:schemeClr val="dk1"/>
                          </a:solidFill>
                          <a:sym typeface="Times New Roman"/>
                        </a:rPr>
                        <a: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Tensorflow</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None/>
                      </a:pPr>
                      <a:r>
                        <a:rPr lang="en-US" sz="800" dirty="0">
                          <a:solidFill>
                            <a:schemeClr val="dk1"/>
                          </a:solidFill>
                          <a:sym typeface="Times New Roman"/>
                        </a:rPr>
                        <a:t>‘</a:t>
                      </a:r>
                      <a:r>
                        <a:rPr lang="en-US" sz="800" dirty="0" err="1">
                          <a:solidFill>
                            <a:schemeClr val="dk1"/>
                          </a:solidFill>
                          <a:sym typeface="Times New Roman"/>
                        </a:rPr>
                        <a:t>UNet</a:t>
                      </a:r>
                      <a:r>
                        <a:rPr lang="en-US" sz="800" dirty="0">
                          <a:solidFill>
                            <a:schemeClr val="dk1"/>
                          </a:solidFill>
                          <a:sym typeface="Times New Roman"/>
                        </a:rPr>
                        <a:t>’</a:t>
                      </a:r>
                      <a:endParaRPr sz="800" dirty="0">
                        <a:latin typeface="Times New Roman"/>
                        <a:ea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3"/>
                  </a:ext>
                </a:extLst>
              </a:tr>
              <a:tr h="6255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dirty="0">
                          <a:sym typeface="Times New Roman"/>
                        </a:rPr>
                        <a:t>ResNet50_PSPNet</a:t>
                      </a:r>
                      <a:endParaRPr sz="800" u="none" strike="noStrike" cap="none" dirty="0">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dirty="0">
                          <a:solidFill>
                            <a:schemeClr val="dk1"/>
                          </a:solidFill>
                        </a:rPr>
                        <a:t>[</a:t>
                      </a:r>
                      <a:r>
                        <a:rPr lang="en-US" sz="800" dirty="0" err="1">
                          <a:solidFill>
                            <a:schemeClr val="dk1"/>
                          </a:solidFill>
                        </a:rPr>
                        <a:t>Tensorflow</a:t>
                      </a:r>
                      <a:r>
                        <a:rPr lang="en-US" sz="800" dirty="0">
                          <a:solidFill>
                            <a:schemeClr val="dk1"/>
                          </a:solidFill>
                        </a:rPr>
                        <a:t>]</a:t>
                      </a:r>
                    </a:p>
                    <a:p>
                      <a:pPr marL="0" lvl="0" indent="0" algn="l">
                        <a:spcBef>
                          <a:spcPts val="0"/>
                        </a:spcBef>
                        <a:spcAft>
                          <a:spcPts val="0"/>
                        </a:spcAft>
                        <a:buFont typeface="Arial"/>
                        <a:buNone/>
                      </a:pPr>
                      <a:r>
                        <a:rPr lang="en-US" sz="800" dirty="0">
                          <a:solidFill>
                            <a:schemeClr val="dk1"/>
                          </a:solidFill>
                        </a:rPr>
                        <a:t>ResNet50_Pyramid</a:t>
                      </a:r>
                      <a:r>
                        <a:rPr lang="en-US" sz="800" dirty="0">
                          <a:solidFill>
                            <a:schemeClr val="dk1"/>
                          </a:solidFill>
                          <a:sym typeface="Times New Roman"/>
                        </a:rPr>
                        <a:t> Scene Parsing Network</a:t>
                      </a:r>
                    </a:p>
                    <a:p>
                      <a:pPr marL="0" lvl="0" indent="0" algn="l">
                        <a:spcBef>
                          <a:spcPts val="0"/>
                        </a:spcBef>
                        <a:spcAft>
                          <a:spcPts val="0"/>
                        </a:spcAft>
                        <a:buNone/>
                      </a:pPr>
                      <a:r>
                        <a:rPr lang="en-US" sz="800" b="0" u="none" strike="noStrike" noProof="0" dirty="0">
                          <a:solidFill>
                            <a:schemeClr val="dk1"/>
                          </a:solidFill>
                        </a:rPr>
                        <a:t>ResNet101_Pyramid Scene Parsing Network</a:t>
                      </a:r>
                      <a:endParaRPr lang="en-US" sz="1100" dirty="0"/>
                    </a:p>
                  </a:txBody>
                  <a:tcPr marL="27000" marR="27000" marT="27000" marB="27000" anchor="ctr"/>
                </a:tc>
                <a:tc>
                  <a:txBody>
                    <a:bodyPr/>
                    <a:lstStyle/>
                    <a:p>
                      <a:pPr marL="0" lvl="0" indent="0" algn="l" rtl="0">
                        <a:spcBef>
                          <a:spcPts val="0"/>
                        </a:spcBef>
                        <a:spcAft>
                          <a:spcPts val="0"/>
                        </a:spcAft>
                        <a:buClr>
                          <a:schemeClr val="dk1"/>
                        </a:buClr>
                        <a:buFont typeface="Arial"/>
                        <a:buNone/>
                      </a:pPr>
                      <a:r>
                        <a:rPr lang="en-US" sz="800" dirty="0">
                          <a:solidFill>
                            <a:schemeClr val="dk1"/>
                          </a:solidFill>
                        </a:rPr>
                        <a:t>[</a:t>
                      </a:r>
                      <a:r>
                        <a:rPr lang="en-US" sz="800" dirty="0" err="1">
                          <a:solidFill>
                            <a:schemeClr val="dk1"/>
                          </a:solidFill>
                        </a:rPr>
                        <a:t>다음은</a:t>
                      </a:r>
                      <a:r>
                        <a:rPr lang="en-US" sz="800" dirty="0">
                          <a:solidFill>
                            <a:schemeClr val="dk1"/>
                          </a:solidFill>
                        </a:rPr>
                        <a:t> </a:t>
                      </a:r>
                      <a:r>
                        <a:rPr lang="en-US" sz="800" dirty="0" err="1">
                          <a:solidFill>
                            <a:schemeClr val="dk1"/>
                          </a:solidFill>
                          <a:sym typeface="Times New Roman"/>
                        </a:rPr>
                        <a:t>고도화시</a:t>
                      </a:r>
                      <a:r>
                        <a:rPr lang="en-US" sz="800" dirty="0">
                          <a:solidFill>
                            <a:schemeClr val="dk1"/>
                          </a:solidFill>
                          <a:sym typeface="Times New Roman"/>
                        </a:rPr>
                        <a:t> </a:t>
                      </a:r>
                      <a:r>
                        <a:rPr lang="en-US" sz="800" dirty="0" err="1">
                          <a:solidFill>
                            <a:schemeClr val="dk1"/>
                          </a:solidFill>
                          <a:sym typeface="Times New Roman"/>
                        </a:rPr>
                        <a:t>추가</a:t>
                      </a:r>
                      <a:r>
                        <a:rPr lang="en-US" sz="800" dirty="0">
                          <a:solidFill>
                            <a:schemeClr val="dk1"/>
                          </a:solidFill>
                          <a:sym typeface="Times New Roman"/>
                        </a:rPr>
                        <a:t> </a:t>
                      </a:r>
                      <a:r>
                        <a:rPr lang="en-US" sz="800" dirty="0" err="1">
                          <a:solidFill>
                            <a:schemeClr val="dk1"/>
                          </a:solidFill>
                          <a:sym typeface="Times New Roman"/>
                        </a:rPr>
                        <a:t>후보</a:t>
                      </a:r>
                      <a:r>
                        <a:rPr lang="en-US" sz="800" dirty="0">
                          <a:solidFill>
                            <a:schemeClr val="dk1"/>
                          </a:solidFill>
                          <a:sym typeface="Times New Roman"/>
                        </a:rPr>
                        <a:t>]</a:t>
                      </a:r>
                      <a:endParaRPr sz="1100" dirty="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PyTorch</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None/>
                      </a:pPr>
                      <a:r>
                        <a:rPr lang="en-US" sz="800" dirty="0">
                          <a:solidFill>
                            <a:schemeClr val="dk1"/>
                          </a:solidFill>
                          <a:sym typeface="Times New Roman"/>
                        </a:rPr>
                        <a:t>‘ResNet50_PSPNet’</a:t>
                      </a:r>
                      <a:r>
                        <a:rPr lang="en-US" sz="800" dirty="0">
                          <a:solidFill>
                            <a:schemeClr val="dk1"/>
                          </a:solidFill>
                        </a:rPr>
                        <a:t>, </a:t>
                      </a:r>
                      <a:r>
                        <a:rPr lang="en-US" sz="800" dirty="0">
                          <a:solidFill>
                            <a:schemeClr val="dk1"/>
                          </a:solidFill>
                          <a:sym typeface="Times New Roman"/>
                        </a:rPr>
                        <a:t>‘DenseNet121_PSPNet’</a:t>
                      </a:r>
                      <a:r>
                        <a:rPr lang="en-US" sz="800" dirty="0">
                          <a:solidFill>
                            <a:schemeClr val="dk1"/>
                          </a:solidFill>
                        </a:rPr>
                        <a:t>, </a:t>
                      </a:r>
                      <a:r>
                        <a:rPr lang="en-US" sz="800" dirty="0">
                          <a:solidFill>
                            <a:schemeClr val="dk1"/>
                          </a:solidFill>
                          <a:sym typeface="Times New Roman"/>
                        </a:rPr>
                        <a:t>‘EfficientNet_b0_PSPNet’,</a:t>
                      </a:r>
                      <a:r>
                        <a:rPr lang="en-US" sz="800" dirty="0">
                          <a:solidFill>
                            <a:schemeClr val="dk1"/>
                          </a:solidFill>
                        </a:rPr>
                        <a:t> </a:t>
                      </a:r>
                      <a:endParaRPr sz="1100">
                        <a:solidFill>
                          <a:schemeClr val="dk1"/>
                        </a:solidFill>
                      </a:endParaRPr>
                    </a:p>
                    <a:p>
                      <a:pPr marL="0" lvl="0" indent="0" algn="l" rtl="0">
                        <a:spcBef>
                          <a:spcPts val="0"/>
                        </a:spcBef>
                        <a:spcAft>
                          <a:spcPts val="0"/>
                        </a:spcAft>
                        <a:buClr>
                          <a:schemeClr val="dk1"/>
                        </a:buClr>
                        <a:buFont typeface="Arial"/>
                        <a:buNone/>
                      </a:pPr>
                      <a:r>
                        <a:rPr lang="en-US" sz="800" dirty="0">
                          <a:solidFill>
                            <a:schemeClr val="dk1"/>
                          </a:solidFill>
                          <a:sym typeface="Times New Roman"/>
                        </a:rPr>
                        <a:t>&lt;</a:t>
                      </a:r>
                      <a:r>
                        <a:rPr lang="en-US" sz="800" dirty="0" err="1">
                          <a:solidFill>
                            <a:schemeClr val="dk1"/>
                          </a:solidFill>
                          <a:sym typeface="Times New Roman"/>
                        </a:rPr>
                        <a:t>Tensorflow</a:t>
                      </a:r>
                      <a:r>
                        <a:rPr lang="en-US" sz="800" dirty="0">
                          <a:solidFill>
                            <a:schemeClr val="dk1"/>
                          </a:solidFill>
                          <a:sym typeface="Times New Roman"/>
                        </a:rPr>
                        <a:t>&gt;</a:t>
                      </a:r>
                      <a:endParaRPr sz="1100" dirty="0">
                        <a:solidFill>
                          <a:schemeClr val="dk1"/>
                        </a:solidFill>
                      </a:endParaRPr>
                    </a:p>
                    <a:p>
                      <a:pPr marL="0" lvl="0" indent="0" algn="l" rtl="0">
                        <a:spcBef>
                          <a:spcPts val="0"/>
                        </a:spcBef>
                        <a:spcAft>
                          <a:spcPts val="0"/>
                        </a:spcAft>
                        <a:buNone/>
                      </a:pPr>
                      <a:r>
                        <a:rPr lang="en-US" sz="800" dirty="0">
                          <a:solidFill>
                            <a:schemeClr val="dk1"/>
                          </a:solidFill>
                          <a:sym typeface="Times New Roman"/>
                        </a:rPr>
                        <a:t>‘DenseNet121_PSPNet’, ‘EfficientNet_b0_PSPNet’,</a:t>
                      </a:r>
                      <a:endParaRPr sz="800" dirty="0">
                        <a:latin typeface="Times New Roman"/>
                        <a:ea typeface="Times New Roman"/>
                        <a:cs typeface="Times New Roman"/>
                        <a:sym typeface="Times New Roman"/>
                      </a:endParaRPr>
                    </a:p>
                  </a:txBody>
                  <a:tcPr marL="27000" marR="27000" marT="27000" marB="27000" anchor="ctr"/>
                </a:tc>
                <a:extLst>
                  <a:ext uri="{0D108BD9-81ED-4DB2-BD59-A6C34878D82A}">
                    <a16:rowId xmlns:a16="http://schemas.microsoft.com/office/drawing/2014/main" val="10004"/>
                  </a:ext>
                </a:extLst>
              </a:tr>
              <a:tr h="1683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dirty="0" err="1">
                          <a:sym typeface="Times New Roman"/>
                        </a:rPr>
                        <a:t>FastSCNN</a:t>
                      </a:r>
                      <a:endParaRPr sz="800" dirty="0" err="1">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None/>
                      </a:pPr>
                      <a:r>
                        <a:rPr lang="en-US" sz="800" dirty="0">
                          <a:solidFill>
                            <a:schemeClr val="dk1"/>
                          </a:solidFill>
                          <a:sym typeface="Times New Roman"/>
                        </a:rPr>
                        <a:t>Fast Semantic Segmentation Network</a:t>
                      </a:r>
                      <a:endParaRPr sz="800" dirty="0">
                        <a:solidFill>
                          <a:schemeClr val="dk1"/>
                        </a:solidFill>
                        <a:latin typeface="Times New Roman"/>
                        <a:ea typeface="Times New Roman"/>
                        <a:cs typeface="Times New Roman"/>
                        <a:sym typeface="Times New Roman"/>
                      </a:endParaRPr>
                    </a:p>
                  </a:txBody>
                  <a:tcPr marL="27000" marR="27000" marT="27000" marB="27000" anchor="ctr"/>
                </a:tc>
                <a:tc>
                  <a:txBody>
                    <a:bodyPr/>
                    <a:lstStyle/>
                    <a:p>
                      <a:pPr marL="0" lvl="0" indent="0" algn="l" rtl="0">
                        <a:spcBef>
                          <a:spcPts val="0"/>
                        </a:spcBef>
                        <a:spcAft>
                          <a:spcPts val="0"/>
                        </a:spcAft>
                        <a:buNone/>
                      </a:pPr>
                      <a:r>
                        <a:rPr lang="en-US" sz="800" dirty="0" err="1">
                          <a:solidFill>
                            <a:schemeClr val="dk1"/>
                          </a:solidFill>
                        </a:rPr>
                        <a:t>Tensorflow</a:t>
                      </a:r>
                      <a:r>
                        <a:rPr lang="en-US" sz="800" dirty="0">
                          <a:solidFill>
                            <a:schemeClr val="dk1"/>
                          </a:solidFill>
                        </a:rPr>
                        <a:t> </a:t>
                      </a:r>
                      <a:r>
                        <a:rPr lang="en-US" sz="800" dirty="0" err="1">
                          <a:solidFill>
                            <a:schemeClr val="dk1"/>
                          </a:solidFill>
                        </a:rPr>
                        <a:t>반영됨</a:t>
                      </a:r>
                      <a:endParaRPr sz="800" dirty="0" err="1">
                        <a:solidFill>
                          <a:schemeClr val="dk1"/>
                        </a:solidFill>
                        <a:latin typeface="Times New Roman"/>
                        <a:cs typeface="Times New Roman"/>
                      </a:endParaRPr>
                    </a:p>
                  </a:txBody>
                  <a:tcPr marL="27000" marR="27000" marT="27000" marB="27000" anchor="ctr"/>
                </a:tc>
                <a:extLst>
                  <a:ext uri="{0D108BD9-81ED-4DB2-BD59-A6C34878D82A}">
                    <a16:rowId xmlns:a16="http://schemas.microsoft.com/office/drawing/2014/main" val="10005"/>
                  </a:ext>
                </a:extLst>
              </a:tr>
            </a:tbl>
          </a:graphicData>
        </a:graphic>
      </p:graphicFrame>
      <p:graphicFrame>
        <p:nvGraphicFramePr>
          <p:cNvPr id="101" name="Google Shape;101;p14"/>
          <p:cNvGraphicFramePr/>
          <p:nvPr>
            <p:extLst>
              <p:ext uri="{D42A27DB-BD31-4B8C-83A1-F6EECF244321}">
                <p14:modId xmlns:p14="http://schemas.microsoft.com/office/powerpoint/2010/main" val="2058784583"/>
              </p:ext>
            </p:extLst>
          </p:nvPr>
        </p:nvGraphicFramePr>
        <p:xfrm>
          <a:off x="166256" y="3793983"/>
          <a:ext cx="8722842" cy="1259280"/>
        </p:xfrm>
        <a:graphic>
          <a:graphicData uri="http://schemas.openxmlformats.org/drawingml/2006/table">
            <a:tbl>
              <a:tblPr firstRow="1">
                <a:tableStyleId>{793D81CF-94F2-401A-BA57-92F5A7B2D0C5}</a:tableStyleId>
              </a:tblPr>
              <a:tblGrid>
                <a:gridCol w="424881">
                  <a:extLst>
                    <a:ext uri="{9D8B030D-6E8A-4147-A177-3AD203B41FA5}">
                      <a16:colId xmlns:a16="http://schemas.microsoft.com/office/drawing/2014/main" val="20000"/>
                    </a:ext>
                  </a:extLst>
                </a:gridCol>
                <a:gridCol w="724210">
                  <a:extLst>
                    <a:ext uri="{9D8B030D-6E8A-4147-A177-3AD203B41FA5}">
                      <a16:colId xmlns:a16="http://schemas.microsoft.com/office/drawing/2014/main" val="20001"/>
                    </a:ext>
                  </a:extLst>
                </a:gridCol>
                <a:gridCol w="735126">
                  <a:extLst>
                    <a:ext uri="{9D8B030D-6E8A-4147-A177-3AD203B41FA5}">
                      <a16:colId xmlns:a16="http://schemas.microsoft.com/office/drawing/2014/main" val="20002"/>
                    </a:ext>
                  </a:extLst>
                </a:gridCol>
                <a:gridCol w="1507574">
                  <a:extLst>
                    <a:ext uri="{9D8B030D-6E8A-4147-A177-3AD203B41FA5}">
                      <a16:colId xmlns:a16="http://schemas.microsoft.com/office/drawing/2014/main" val="20003"/>
                    </a:ext>
                  </a:extLst>
                </a:gridCol>
                <a:gridCol w="1713673">
                  <a:extLst>
                    <a:ext uri="{9D8B030D-6E8A-4147-A177-3AD203B41FA5}">
                      <a16:colId xmlns:a16="http://schemas.microsoft.com/office/drawing/2014/main" val="20004"/>
                    </a:ext>
                  </a:extLst>
                </a:gridCol>
                <a:gridCol w="3617378">
                  <a:extLst>
                    <a:ext uri="{9D8B030D-6E8A-4147-A177-3AD203B41FA5}">
                      <a16:colId xmlns:a16="http://schemas.microsoft.com/office/drawing/2014/main" val="20005"/>
                    </a:ext>
                  </a:extLst>
                </a:gridCol>
              </a:tblGrid>
              <a:tr h="282600">
                <a:tc>
                  <a:txBody>
                    <a:bodyPr/>
                    <a:lstStyle/>
                    <a:p>
                      <a:pPr marL="0" marR="0" lvl="0" indent="0" algn="ctr" rtl="0">
                        <a:spcBef>
                          <a:spcPts val="0"/>
                        </a:spcBef>
                        <a:spcAft>
                          <a:spcPts val="0"/>
                        </a:spcAft>
                        <a:buNone/>
                      </a:pPr>
                      <a:r>
                        <a:rPr lang="en-US" sz="800" u="none" strike="noStrike" cap="none">
                          <a:sym typeface="Times New Roman"/>
                        </a:rPr>
                        <a:t>Data </a:t>
                      </a:r>
                      <a:endParaRPr sz="1100"/>
                    </a:p>
                    <a:p>
                      <a:pPr marL="0" marR="0" lvl="0" indent="0" algn="ctr" rtl="0">
                        <a:spcBef>
                          <a:spcPts val="0"/>
                        </a:spcBef>
                        <a:spcAft>
                          <a:spcPts val="0"/>
                        </a:spcAft>
                        <a:buNone/>
                      </a:pPr>
                      <a:r>
                        <a:rPr lang="en-US" sz="800" u="none" strike="noStrike" cap="none">
                          <a:sym typeface="Times New Roman"/>
                        </a:rPr>
                        <a:t>Type</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Problem</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Framework</a:t>
                      </a:r>
                      <a:endParaRPr sz="1100">
                        <a:latin typeface="Times New Roman" panose="02020603050405020304" pitchFamily="18" charset="0"/>
                        <a:cs typeface="Times New Roman" panose="02020603050405020304" pitchFamily="18" charset="0"/>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Algorithm 약칭</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Algorithm 설명</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u="none" strike="noStrike" cap="none">
                          <a:sym typeface="Times New Roman"/>
                        </a:rPr>
                        <a:t>구현 여부 및 반영 시기</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0"/>
                  </a:ext>
                </a:extLst>
              </a:tr>
              <a:tr h="625500">
                <a:tc rowSpan="2">
                  <a:txBody>
                    <a:bodyPr/>
                    <a:lstStyle/>
                    <a:p>
                      <a:pPr marL="0" marR="0" lvl="0" indent="0" algn="ctr" rtl="0">
                        <a:spcBef>
                          <a:spcPts val="0"/>
                        </a:spcBef>
                        <a:spcAft>
                          <a:spcPts val="0"/>
                        </a:spcAft>
                        <a:buNone/>
                      </a:pPr>
                      <a:r>
                        <a:rPr lang="en-US" sz="800" u="none" strike="noStrike" cap="none">
                          <a:solidFill>
                            <a:schemeClr val="dk1"/>
                          </a:solidFill>
                          <a:sym typeface="Times New Roman"/>
                        </a:rPr>
                        <a:t>Image</a:t>
                      </a:r>
                      <a:endParaRPr sz="8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88" marR="68588" marT="34294" marB="34294" anchor="ctr"/>
                </a:tc>
                <a:tc rowSpan="2">
                  <a:txBody>
                    <a:bodyPr/>
                    <a:lstStyle/>
                    <a:p>
                      <a:pPr marL="0" marR="0" lvl="0" indent="0" algn="ctr" rtl="0">
                        <a:spcBef>
                          <a:spcPts val="0"/>
                        </a:spcBef>
                        <a:spcAft>
                          <a:spcPts val="0"/>
                        </a:spcAft>
                        <a:buNone/>
                      </a:pPr>
                      <a:r>
                        <a:rPr lang="en-US" sz="800" u="none" strike="noStrike" cap="none">
                          <a:sym typeface="Times New Roman"/>
                        </a:rPr>
                        <a:t>Instance </a:t>
                      </a:r>
                    </a:p>
                    <a:p>
                      <a:pPr marL="0" marR="0" lvl="0" indent="0" algn="ctr" rtl="0">
                        <a:spcBef>
                          <a:spcPts val="0"/>
                        </a:spcBef>
                        <a:spcAft>
                          <a:spcPts val="0"/>
                        </a:spcAft>
                        <a:buNone/>
                      </a:pPr>
                      <a:r>
                        <a:rPr lang="en-US" sz="800" u="none" strike="noStrike" cap="none">
                          <a:sym typeface="Times New Roman"/>
                        </a:rPr>
                        <a:t>Segmentation</a:t>
                      </a:r>
                      <a:endParaRPr sz="1100">
                        <a:latin typeface="Times New Roman" panose="02020603050405020304" pitchFamily="18" charset="0"/>
                        <a:cs typeface="Times New Roman" panose="02020603050405020304" pitchFamily="18" charset="0"/>
                      </a:endParaRPr>
                    </a:p>
                  </a:txBody>
                  <a:tcPr marL="27000" marR="27000" marT="27000" marB="27000" anchor="ctr"/>
                </a:tc>
                <a:tc rowSpan="2">
                  <a:txBody>
                    <a:bodyPr/>
                    <a:lstStyle/>
                    <a:p>
                      <a:pPr marL="0" lvl="0" indent="0" algn="l" rtl="0">
                        <a:spcBef>
                          <a:spcPts val="0"/>
                        </a:spcBef>
                        <a:spcAft>
                          <a:spcPts val="0"/>
                        </a:spcAft>
                        <a:buSzPts val="1100"/>
                        <a:buNone/>
                      </a:pPr>
                      <a:r>
                        <a:rPr lang="en-US" sz="800">
                          <a:solidFill>
                            <a:schemeClr val="dk1"/>
                          </a:solidFill>
                          <a:sym typeface="Times New Roman"/>
                        </a:rPr>
                        <a:t>PyTorch 1.*</a:t>
                      </a:r>
                      <a:endParaRPr sz="1100">
                        <a:solidFill>
                          <a:schemeClr val="dk1"/>
                        </a:solidFill>
                      </a:endParaRPr>
                    </a:p>
                    <a:p>
                      <a:pPr marL="0" lvl="0" indent="0" algn="l" rtl="0">
                        <a:spcBef>
                          <a:spcPts val="0"/>
                        </a:spcBef>
                        <a:spcAft>
                          <a:spcPts val="0"/>
                        </a:spcAft>
                        <a:buSzPts val="1100"/>
                        <a:buNone/>
                      </a:pPr>
                      <a:r>
                        <a:rPr lang="en-US" sz="800">
                          <a:solidFill>
                            <a:schemeClr val="dk1"/>
                          </a:solidFill>
                          <a:sym typeface="Times New Roman"/>
                        </a:rPr>
                        <a:t>Tensorflow 2.*</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marR="0" lvl="0" indent="0" algn="l" rtl="0">
                        <a:spcBef>
                          <a:spcPts val="0"/>
                        </a:spcBef>
                        <a:spcAft>
                          <a:spcPts val="0"/>
                        </a:spcAft>
                        <a:buNone/>
                      </a:pPr>
                      <a:r>
                        <a:rPr lang="en-US" sz="800">
                          <a:sym typeface="Times New Roman"/>
                        </a:rPr>
                        <a:t>ResNet101_FPN_MaskRCNN</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sym typeface="Times New Roman"/>
                        </a:rPr>
                        <a:t>백본: ResNet101</a:t>
                      </a:r>
                      <a:endParaRPr sz="800">
                        <a:solidFill>
                          <a:schemeClr val="dk1"/>
                        </a:solidFill>
                        <a:sym typeface="Times New Roman"/>
                      </a:endParaRPr>
                    </a:p>
                    <a:p>
                      <a:pPr marL="0" lvl="0" indent="0" algn="l" rtl="0">
                        <a:spcBef>
                          <a:spcPts val="0"/>
                        </a:spcBef>
                        <a:spcAft>
                          <a:spcPts val="0"/>
                        </a:spcAft>
                        <a:buNone/>
                      </a:pPr>
                      <a:r>
                        <a:rPr lang="en-US" sz="800">
                          <a:solidFill>
                            <a:schemeClr val="dk1"/>
                          </a:solidFill>
                          <a:sym typeface="Times New Roman"/>
                        </a:rPr>
                        <a:t>헤드: MaskRCNN</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rPr>
                        <a:t>[다음은 </a:t>
                      </a:r>
                      <a:r>
                        <a:rPr lang="en-US" sz="800">
                          <a:solidFill>
                            <a:schemeClr val="dk1"/>
                          </a:solidFill>
                          <a:sym typeface="Times New Roman"/>
                        </a:rPr>
                        <a:t>고도화시 추가 후보]</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&lt;PyTorch&gt;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‘DenseNet121_FPN_MaskRCNN’</a:t>
                      </a:r>
                      <a:r>
                        <a:rPr lang="en-US" sz="800">
                          <a:solidFill>
                            <a:schemeClr val="dk1"/>
                          </a:solidFill>
                        </a:rPr>
                        <a:t>,</a:t>
                      </a:r>
                      <a:r>
                        <a:rPr lang="en-US" sz="800">
                          <a:solidFill>
                            <a:schemeClr val="dk1"/>
                          </a:solidFill>
                          <a:sym typeface="Times New Roman"/>
                        </a:rPr>
                        <a:t>‘EfficientNet_b0_FPN_MaskRCNN’, </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&lt;Tensorflow&gt;</a:t>
                      </a:r>
                      <a:endParaRPr sz="1100">
                        <a:solidFill>
                          <a:schemeClr val="dk1"/>
                        </a:solidFill>
                      </a:endParaRPr>
                    </a:p>
                    <a:p>
                      <a:pPr marL="0" lvl="0" indent="0" algn="l" rtl="0">
                        <a:spcBef>
                          <a:spcPts val="0"/>
                        </a:spcBef>
                        <a:spcAft>
                          <a:spcPts val="0"/>
                        </a:spcAft>
                        <a:buNone/>
                      </a:pPr>
                      <a:r>
                        <a:rPr lang="en-US" sz="800">
                          <a:solidFill>
                            <a:schemeClr val="dk1"/>
                          </a:solidFill>
                          <a:sym typeface="Times New Roman"/>
                        </a:rPr>
                        <a:t>‘DenseNet121_FPN_MaskRCNN’</a:t>
                      </a:r>
                      <a:r>
                        <a:rPr lang="en-US" sz="800">
                          <a:solidFill>
                            <a:schemeClr val="dk1"/>
                          </a:solidFill>
                        </a:rPr>
                        <a:t>,</a:t>
                      </a:r>
                      <a:r>
                        <a:rPr lang="en-US" sz="800">
                          <a:solidFill>
                            <a:schemeClr val="dk1"/>
                          </a:solidFill>
                          <a:sym typeface="Times New Roman"/>
                        </a:rPr>
                        <a:t>‘EfficientNet_b0_FPN_MaskRCNN’, </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1"/>
                  </a:ext>
                </a:extLst>
              </a:tr>
              <a:tr h="282600">
                <a:tc vMerge="1">
                  <a:txBody>
                    <a:bodyPr/>
                    <a:lstStyle/>
                    <a:p>
                      <a:endParaRPr lang="ko-KR"/>
                    </a:p>
                  </a:txBody>
                  <a:tcPr/>
                </a:tc>
                <a:tc vMerge="1">
                  <a:txBody>
                    <a:bodyPr/>
                    <a:lstStyle/>
                    <a:p>
                      <a:endParaRPr lang="ko-KR"/>
                    </a:p>
                  </a:txBody>
                  <a:tcPr/>
                </a:tc>
                <a:tc vMerge="1">
                  <a:txBody>
                    <a:bodyPr/>
                    <a:lstStyle/>
                    <a:p>
                      <a:endParaRPr lang="ko-KR"/>
                    </a:p>
                  </a:txBody>
                  <a:tcPr/>
                </a:tc>
                <a:tc>
                  <a:txBody>
                    <a:bodyPr/>
                    <a:lstStyle/>
                    <a:p>
                      <a:pPr marL="0" marR="0" lvl="0" indent="0" algn="l" rtl="0">
                        <a:spcBef>
                          <a:spcPts val="0"/>
                        </a:spcBef>
                        <a:spcAft>
                          <a:spcPts val="0"/>
                        </a:spcAft>
                        <a:buNone/>
                      </a:pPr>
                      <a:r>
                        <a:rPr lang="en-US" sz="800">
                          <a:sym typeface="Times New Roman"/>
                        </a:rPr>
                        <a:t>SpineNetMaskRCNN</a:t>
                      </a:r>
                      <a:endParaRPr sz="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sym typeface="Times New Roman"/>
                        </a:rPr>
                        <a:t>백본: SpineNet</a:t>
                      </a:r>
                      <a:endParaRPr sz="800">
                        <a:solidFill>
                          <a:schemeClr val="dk1"/>
                        </a:solidFill>
                        <a:sym typeface="Times New Roman"/>
                      </a:endParaRPr>
                    </a:p>
                    <a:p>
                      <a:pPr marL="0" lvl="0" indent="0" algn="l" rtl="0">
                        <a:spcBef>
                          <a:spcPts val="0"/>
                        </a:spcBef>
                        <a:spcAft>
                          <a:spcPts val="0"/>
                        </a:spcAft>
                        <a:buNone/>
                      </a:pPr>
                      <a:r>
                        <a:rPr lang="en-US" sz="800">
                          <a:solidFill>
                            <a:schemeClr val="dk1"/>
                          </a:solidFill>
                          <a:sym typeface="Times New Roman"/>
                        </a:rPr>
                        <a:t>헤드: MaskRCNN</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tc>
                  <a:txBody>
                    <a:bodyPr/>
                    <a:lstStyle/>
                    <a:p>
                      <a:pPr marL="0" lvl="0" indent="0" algn="l" rtl="0">
                        <a:spcBef>
                          <a:spcPts val="0"/>
                        </a:spcBef>
                        <a:spcAft>
                          <a:spcPts val="0"/>
                        </a:spcAft>
                        <a:buNone/>
                      </a:pPr>
                      <a:r>
                        <a:rPr lang="en-US" sz="800">
                          <a:solidFill>
                            <a:schemeClr val="dk1"/>
                          </a:solidFill>
                        </a:rPr>
                        <a:t>반영됨</a:t>
                      </a:r>
                      <a:endParaRPr sz="800">
                        <a:latin typeface="Times New Roman" panose="02020603050405020304" pitchFamily="18" charset="0"/>
                        <a:ea typeface="Times New Roman"/>
                        <a:cs typeface="Times New Roman" panose="02020603050405020304" pitchFamily="18" charset="0"/>
                        <a:sym typeface="Times New Roman"/>
                      </a:endParaRPr>
                    </a:p>
                  </a:txBody>
                  <a:tcPr marL="27000" marR="27000" marT="27000" marB="2700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574675" y="568187"/>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ko-KR" altLang="en-US" sz="3000" b="1" i="0" u="none" strike="noStrike" cap="none" dirty="0">
                <a:solidFill>
                  <a:schemeClr val="dk1"/>
                </a:solidFill>
                <a:latin typeface="Malgun Gothic"/>
                <a:ea typeface="Malgun Gothic"/>
                <a:cs typeface="Malgun Gothic"/>
                <a:sym typeface="Malgun Gothic"/>
              </a:rPr>
              <a:t>목차</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195105"/>
            <a:ext cx="7947900"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AutoNum type="arabicPeriod"/>
            </a:pPr>
            <a:r>
              <a:rPr lang="en-US" altLang="ko-KR" sz="1600" b="0" i="0" u="none" strike="noStrike" cap="none" dirty="0">
                <a:solidFill>
                  <a:srgbClr val="000000"/>
                </a:solidFill>
                <a:sym typeface="Arial"/>
                <a:hlinkClick r:id="rId3" action="ppaction://hlinksldjump"/>
              </a:rPr>
              <a:t>Dataset </a:t>
            </a:r>
            <a:r>
              <a:rPr lang="ko-KR" altLang="en-US" sz="1600" b="0" i="0" u="none" strike="noStrike" cap="none" dirty="0">
                <a:solidFill>
                  <a:srgbClr val="000000"/>
                </a:solidFill>
                <a:sym typeface="Arial"/>
                <a:hlinkClick r:id="rId3" action="ppaction://hlinksldjump"/>
              </a:rPr>
              <a:t>준비하기</a:t>
            </a:r>
            <a:endParaRPr lang="en-US" altLang="ko-KR" sz="1600" b="0" i="0" u="none" strike="noStrike" cap="none" dirty="0">
              <a:solidFill>
                <a:srgbClr val="000000"/>
              </a:solidFill>
              <a:sym typeface="Arial"/>
            </a:endParaRPr>
          </a:p>
          <a:p>
            <a:pPr marL="342900" lvl="0" indent="-342900">
              <a:lnSpc>
                <a:spcPct val="150000"/>
              </a:lnSpc>
              <a:buAutoNum type="arabicPeriod"/>
            </a:pPr>
            <a:r>
              <a:rPr lang="ko-KR" altLang="en-US" sz="1600" dirty="0">
                <a:hlinkClick r:id="rId4" action="ppaction://hlinksldjump"/>
              </a:rPr>
              <a:t>학습하기</a:t>
            </a:r>
            <a:endParaRPr lang="en-US" altLang="ko-KR" sz="1600" dirty="0"/>
          </a:p>
          <a:p>
            <a:pPr marL="342900" lvl="0" indent="-342900">
              <a:lnSpc>
                <a:spcPct val="150000"/>
              </a:lnSpc>
              <a:buAutoNum type="arabicPeriod"/>
            </a:pPr>
            <a:r>
              <a:rPr lang="ko-KR" altLang="en-US" sz="1600" dirty="0">
                <a:solidFill>
                  <a:schemeClr val="dk1"/>
                </a:solidFill>
                <a:hlinkClick r:id="rId5" action="ppaction://hlinksldjump"/>
              </a:rPr>
              <a:t>평가하기</a:t>
            </a:r>
            <a:endParaRPr lang="en-US" altLang="ko-KR" sz="1600" dirty="0">
              <a:solidFill>
                <a:schemeClr val="dk1"/>
              </a:solidFill>
            </a:endParaRPr>
          </a:p>
          <a:p>
            <a:pPr marL="342900" lvl="0" indent="-342900">
              <a:lnSpc>
                <a:spcPct val="150000"/>
              </a:lnSpc>
              <a:buAutoNum type="arabicPeriod"/>
            </a:pPr>
            <a:r>
              <a:rPr lang="ko-KR" altLang="en-US" sz="1600" dirty="0">
                <a:solidFill>
                  <a:schemeClr val="dk1"/>
                </a:solidFill>
                <a:hlinkClick r:id="rId6" action="ppaction://hlinksldjump"/>
              </a:rPr>
              <a:t>재사용하기</a:t>
            </a:r>
            <a:endParaRPr lang="en-US" altLang="ko-KR" sz="1600" dirty="0">
              <a:solidFill>
                <a:schemeClr val="dk1"/>
              </a:solidFill>
            </a:endParaRPr>
          </a:p>
          <a:p>
            <a:pPr marL="342900" lvl="0" indent="-342900">
              <a:lnSpc>
                <a:spcPct val="150000"/>
              </a:lnSpc>
              <a:buAutoNum type="arabicPeriod"/>
            </a:pPr>
            <a:r>
              <a:rPr lang="ko-KR" altLang="en-US" sz="1600" dirty="0">
                <a:solidFill>
                  <a:schemeClr val="dk1"/>
                </a:solidFill>
                <a:hlinkClick r:id="rId7" action="ppaction://hlinksldjump"/>
              </a:rPr>
              <a:t>모델 저장하기</a:t>
            </a:r>
            <a:endParaRPr lang="en-US" altLang="ko-KR" sz="1600" dirty="0">
              <a:solidFill>
                <a:schemeClr val="dk1"/>
              </a:solidFill>
            </a:endParaRPr>
          </a:p>
          <a:p>
            <a:pPr marL="342900" lvl="0" indent="-342900">
              <a:lnSpc>
                <a:spcPct val="150000"/>
              </a:lnSpc>
              <a:buAutoNum type="arabicPeriod"/>
            </a:pPr>
            <a:r>
              <a:rPr lang="en-US" sz="1600" dirty="0">
                <a:solidFill>
                  <a:schemeClr val="dk1"/>
                </a:solidFill>
                <a:hlinkClick r:id="rId8" action="ppaction://hlinksldjump"/>
              </a:rPr>
              <a:t>Annotation</a:t>
            </a:r>
            <a:endParaRPr sz="16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A6A61-0DF2-4FA8-AD96-850BCA485E07}"/>
              </a:ext>
            </a:extLst>
          </p:cNvPr>
          <p:cNvSpPr txBox="1"/>
          <p:nvPr/>
        </p:nvSpPr>
        <p:spPr>
          <a:xfrm>
            <a:off x="379484" y="288099"/>
            <a:ext cx="800219" cy="461665"/>
          </a:xfrm>
          <a:prstGeom prst="rect">
            <a:avLst/>
          </a:prstGeom>
          <a:noFill/>
        </p:spPr>
        <p:txBody>
          <a:bodyPr wrap="none" rtlCol="0">
            <a:spAutoFit/>
          </a:bodyPr>
          <a:lstStyle/>
          <a:p>
            <a:r>
              <a:rPr lang="ko-KR" altLang="en-US" sz="2400" b="1"/>
              <a:t>개요</a:t>
            </a:r>
          </a:p>
        </p:txBody>
      </p:sp>
      <p:sp>
        <p:nvSpPr>
          <p:cNvPr id="24" name="TextBox 23"/>
          <p:cNvSpPr txBox="1"/>
          <p:nvPr/>
        </p:nvSpPr>
        <p:spPr>
          <a:xfrm>
            <a:off x="2498208" y="2398450"/>
            <a:ext cx="5202065"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chemeClr val="tx1"/>
                </a:solidFill>
                <a:effectLst/>
                <a:uLnTx/>
                <a:uFillTx/>
                <a:latin typeface="Arial"/>
                <a:cs typeface="Arial"/>
                <a:sym typeface="Arial"/>
              </a:rPr>
              <a:t>Data</a:t>
            </a:r>
            <a:r>
              <a:rPr lang="ko-KR" altLang="en-US" sz="1100" dirty="0">
                <a:solidFill>
                  <a:schemeClr val="tx1"/>
                </a:solidFill>
              </a:rPr>
              <a:t> 메뉴에서 </a:t>
            </a:r>
            <a:r>
              <a:rPr lang="ko-KR" altLang="en-US" sz="1100" dirty="0"/>
              <a:t>선택한 </a:t>
            </a:r>
            <a:r>
              <a:rPr lang="en-US" altLang="ko-KR" sz="1100" dirty="0"/>
              <a:t>data</a:t>
            </a:r>
            <a:r>
              <a:rPr lang="ko-KR" altLang="en-US" sz="1100" dirty="0"/>
              <a:t>를 </a:t>
            </a:r>
            <a:r>
              <a:rPr lang="en-US" altLang="ko-KR" sz="1100" dirty="0"/>
              <a:t>Experiment </a:t>
            </a:r>
            <a:r>
              <a:rPr lang="ko-KR" altLang="en-US" sz="1100" dirty="0"/>
              <a:t>메뉴에서 마우스 클릭만으로</a:t>
            </a:r>
            <a:r>
              <a:rPr lang="en-US" altLang="ko-KR" sz="1100" dirty="0"/>
              <a:t> </a:t>
            </a:r>
            <a:r>
              <a:rPr kumimoji="0" lang="ko-KR" altLang="en-US" sz="1100" b="0" i="0" u="none" strike="noStrike" kern="0" cap="none" spc="0" normalizeH="0" baseline="0" noProof="0" dirty="0">
                <a:ln>
                  <a:noFill/>
                </a:ln>
                <a:solidFill>
                  <a:srgbClr val="000000"/>
                </a:solidFill>
                <a:effectLst/>
                <a:uLnTx/>
                <a:uFillTx/>
                <a:latin typeface="Arial"/>
                <a:cs typeface="Arial"/>
                <a:sym typeface="Arial"/>
              </a:rPr>
              <a:t>학습</a:t>
            </a:r>
            <a:r>
              <a:rPr kumimoji="0" lang="en-US" altLang="ko-KR" sz="1100" b="0" i="0" u="none" strike="noStrike" kern="0" cap="none" spc="0" normalizeH="0" baseline="0" noProof="0" dirty="0">
                <a:ln>
                  <a:noFill/>
                </a:ln>
                <a:solidFill>
                  <a:srgbClr val="000000"/>
                </a:solidFill>
                <a:effectLst/>
                <a:uLnTx/>
                <a:uFillTx/>
                <a:latin typeface="Arial"/>
                <a:cs typeface="Arial"/>
                <a:sym typeface="Arial"/>
              </a:rPr>
              <a:t> </a:t>
            </a:r>
            <a:r>
              <a:rPr kumimoji="0" lang="ko-KR" altLang="en-US" sz="1100" b="0" i="0" u="none" strike="noStrike" kern="0" cap="none" spc="0" normalizeH="0" baseline="0" noProof="0" dirty="0">
                <a:ln>
                  <a:noFill/>
                </a:ln>
                <a:solidFill>
                  <a:srgbClr val="000000"/>
                </a:solidFill>
                <a:effectLst/>
                <a:uLnTx/>
                <a:uFillTx/>
                <a:latin typeface="Arial"/>
                <a:cs typeface="Arial"/>
                <a:sym typeface="Arial"/>
              </a:rPr>
              <a:t>가능</a:t>
            </a:r>
            <a:endParaRPr kumimoji="0" lang="en-US" altLang="ko-KR"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ltLang="ko-KR" sz="11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100" dirty="0"/>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ko-KR" sz="1100" b="0" i="0" u="none" strike="noStrike" kern="0" cap="none" spc="0" normalizeH="0" baseline="0" noProof="0" dirty="0">
              <a:ln>
                <a:noFill/>
              </a:ln>
              <a:solidFill>
                <a:srgbClr val="000000"/>
              </a:solidFill>
              <a:effectLst/>
              <a:uLnTx/>
              <a:uFillTx/>
              <a:latin typeface="Arial"/>
              <a:cs typeface="Arial"/>
              <a:sym typeface="Arial"/>
            </a:endParaRPr>
          </a:p>
          <a:p>
            <a:pPr lvl="0">
              <a:defRPr/>
            </a:pPr>
            <a:r>
              <a:rPr lang="ko-KR" altLang="en-US" sz="1100" dirty="0">
                <a:solidFill>
                  <a:schemeClr val="tx1"/>
                </a:solidFill>
              </a:rPr>
              <a:t>필요에 따라 유용하게 사용할 수 있는 여러 기능들 제공</a:t>
            </a:r>
            <a:endParaRPr lang="en-US" altLang="ko-KR" sz="1100" dirty="0">
              <a:solidFill>
                <a:schemeClr val="tx1"/>
              </a:solidFill>
            </a:endParaRPr>
          </a:p>
          <a:p>
            <a:pPr lvl="0">
              <a:defRPr/>
            </a:pPr>
            <a:r>
              <a:rPr lang="ko-KR" altLang="en-US" sz="1100" dirty="0">
                <a:solidFill>
                  <a:schemeClr val="tx1"/>
                </a:solidFill>
              </a:rPr>
              <a:t>자세한 설명은 </a:t>
            </a:r>
            <a:r>
              <a:rPr lang="en-US" altLang="ko-KR" sz="1100" dirty="0">
                <a:solidFill>
                  <a:schemeClr val="tx1"/>
                </a:solidFill>
              </a:rPr>
              <a:t>1.2 </a:t>
            </a:r>
            <a:r>
              <a:rPr lang="ko-KR" altLang="en-US" sz="1100" dirty="0">
                <a:solidFill>
                  <a:schemeClr val="tx1"/>
                </a:solidFill>
              </a:rPr>
              <a:t>동작 모드 및 사용자 작업 흐름</a:t>
            </a:r>
            <a:r>
              <a:rPr lang="en-US" altLang="ko-KR" sz="1100" dirty="0"/>
              <a:t> </a:t>
            </a:r>
            <a:r>
              <a:rPr lang="ko-KR" altLang="en-US" sz="1100" dirty="0"/>
              <a:t>참고</a:t>
            </a:r>
            <a:endParaRPr lang="ko-KR" altLang="en-US" sz="1100" dirty="0">
              <a:solidFill>
                <a:schemeClr val="tx1"/>
              </a:solidFill>
            </a:endParaRPr>
          </a:p>
        </p:txBody>
      </p:sp>
      <p:sp>
        <p:nvSpPr>
          <p:cNvPr id="25" name="TextBox 24"/>
          <p:cNvSpPr txBox="1"/>
          <p:nvPr/>
        </p:nvSpPr>
        <p:spPr>
          <a:xfrm>
            <a:off x="999633" y="791930"/>
            <a:ext cx="7826315" cy="261610"/>
          </a:xfrm>
          <a:prstGeom prst="rect">
            <a:avLst/>
          </a:prstGeom>
          <a:noFill/>
        </p:spPr>
        <p:txBody>
          <a:bodyPr wrap="square" rtlCol="0">
            <a:spAutoFit/>
          </a:bodyPr>
          <a:lstStyle/>
          <a:p>
            <a:pPr lvl="0">
              <a:defRPr/>
            </a:pPr>
            <a:r>
              <a:rPr lang="en-US" altLang="ko-KR" sz="1100" b="1" dirty="0" err="1"/>
              <a:t>Surromind</a:t>
            </a:r>
            <a:r>
              <a:rPr lang="en-US" altLang="ko-KR" sz="1100" b="1" dirty="0"/>
              <a:t> AI </a:t>
            </a:r>
            <a:r>
              <a:rPr lang="en-US" altLang="ko-KR" sz="1100" b="1" dirty="0" smtClean="0"/>
              <a:t>Studio</a:t>
            </a:r>
            <a:r>
              <a:rPr lang="ko-KR" altLang="en-US" sz="1100" b="1" dirty="0" smtClean="0"/>
              <a:t>는 </a:t>
            </a:r>
            <a:r>
              <a:rPr lang="ko-KR" altLang="en-US" sz="1100" b="1" dirty="0"/>
              <a:t>프로그래밍 필요 없이 </a:t>
            </a:r>
            <a:r>
              <a:rPr lang="en-US" altLang="ko-KR" sz="1100" b="1" dirty="0"/>
              <a:t>‘</a:t>
            </a:r>
            <a:r>
              <a:rPr lang="ko-KR" altLang="en-US" sz="1100" b="1" dirty="0"/>
              <a:t>비 전문가</a:t>
            </a:r>
            <a:r>
              <a:rPr lang="en-US" altLang="ko-KR" sz="1100" b="1" dirty="0"/>
              <a:t>’</a:t>
            </a:r>
            <a:r>
              <a:rPr lang="ko-KR" altLang="en-US" sz="1100" b="1" dirty="0"/>
              <a:t>도 쉽게 모델링 할 수 있는 </a:t>
            </a:r>
            <a:r>
              <a:rPr lang="en-US" altLang="ko-KR" sz="1100" b="1" dirty="0"/>
              <a:t>AI Supporter</a:t>
            </a:r>
            <a:r>
              <a:rPr lang="ko-KR" altLang="en-US" sz="1100" b="1" dirty="0"/>
              <a:t>입니다</a:t>
            </a:r>
            <a:r>
              <a:rPr lang="en-US" altLang="ko-KR" sz="1100" b="1" dirty="0"/>
              <a:t>.</a:t>
            </a:r>
            <a:endParaRPr kumimoji="0" lang="en-US" sz="11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 name="그룹 10">
            <a:extLst>
              <a:ext uri="{FF2B5EF4-FFF2-40B4-BE49-F238E27FC236}">
                <a16:creationId xmlns:a16="http://schemas.microsoft.com/office/drawing/2014/main" id="{1882047F-E997-4D08-BE3E-0584C1B5B88F}"/>
              </a:ext>
            </a:extLst>
          </p:cNvPr>
          <p:cNvGrpSpPr/>
          <p:nvPr/>
        </p:nvGrpSpPr>
        <p:grpSpPr>
          <a:xfrm>
            <a:off x="591408" y="1160522"/>
            <a:ext cx="1731600" cy="3535190"/>
            <a:chOff x="591408" y="1160522"/>
            <a:chExt cx="1731600" cy="3535190"/>
          </a:xfrm>
        </p:grpSpPr>
        <p:pic>
          <p:nvPicPr>
            <p:cNvPr id="9" name="그림 8">
              <a:extLst>
                <a:ext uri="{FF2B5EF4-FFF2-40B4-BE49-F238E27FC236}">
                  <a16:creationId xmlns:a16="http://schemas.microsoft.com/office/drawing/2014/main" id="{B7BDB597-C8A2-4DC5-A3BB-29102E03EAC9}"/>
                </a:ext>
              </a:extLst>
            </p:cNvPr>
            <p:cNvPicPr>
              <a:picLocks noChangeAspect="1"/>
            </p:cNvPicPr>
            <p:nvPr/>
          </p:nvPicPr>
          <p:blipFill>
            <a:blip r:embed="rId2"/>
            <a:stretch>
              <a:fillRect/>
            </a:stretch>
          </p:blipFill>
          <p:spPr>
            <a:xfrm>
              <a:off x="591408" y="1160522"/>
              <a:ext cx="1731600" cy="3528054"/>
            </a:xfrm>
            <a:prstGeom prst="rect">
              <a:avLst/>
            </a:prstGeom>
          </p:spPr>
        </p:pic>
        <p:sp>
          <p:nvSpPr>
            <p:cNvPr id="27" name="직사각형 26"/>
            <p:cNvSpPr/>
            <p:nvPr/>
          </p:nvSpPr>
          <p:spPr>
            <a:xfrm>
              <a:off x="591408" y="1780525"/>
              <a:ext cx="1730759" cy="1716758"/>
            </a:xfrm>
            <a:prstGeom prst="rect">
              <a:avLst/>
            </a:prstGeom>
            <a:solidFill>
              <a:srgbClr val="00B0F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91408" y="1455245"/>
              <a:ext cx="1730759" cy="283114"/>
            </a:xfrm>
            <a:prstGeom prst="rect">
              <a:avLst/>
            </a:prstGeom>
            <a:solidFill>
              <a:srgbClr val="FFFF0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591408" y="3539449"/>
              <a:ext cx="1730759" cy="1156263"/>
            </a:xfrm>
            <a:prstGeom prst="rect">
              <a:avLst/>
            </a:prstGeom>
            <a:solidFill>
              <a:srgbClr val="FFFF0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14856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A6A61-0DF2-4FA8-AD96-850BCA485E07}"/>
              </a:ext>
            </a:extLst>
          </p:cNvPr>
          <p:cNvSpPr txBox="1"/>
          <p:nvPr/>
        </p:nvSpPr>
        <p:spPr>
          <a:xfrm>
            <a:off x="379484" y="288099"/>
            <a:ext cx="800219" cy="461665"/>
          </a:xfrm>
          <a:prstGeom prst="rect">
            <a:avLst/>
          </a:prstGeom>
          <a:noFill/>
        </p:spPr>
        <p:txBody>
          <a:bodyPr wrap="none" rtlCol="0">
            <a:spAutoFit/>
          </a:bodyPr>
          <a:lstStyle/>
          <a:p>
            <a:r>
              <a:rPr lang="ko-KR" altLang="en-US" sz="2400" b="1"/>
              <a:t>개요</a:t>
            </a:r>
          </a:p>
        </p:txBody>
      </p:sp>
      <p:sp>
        <p:nvSpPr>
          <p:cNvPr id="25" name="TextBox 24"/>
          <p:cNvSpPr txBox="1"/>
          <p:nvPr/>
        </p:nvSpPr>
        <p:spPr>
          <a:xfrm>
            <a:off x="999633" y="791930"/>
            <a:ext cx="7826315" cy="261610"/>
          </a:xfrm>
          <a:prstGeom prst="rect">
            <a:avLst/>
          </a:prstGeom>
          <a:noFill/>
        </p:spPr>
        <p:txBody>
          <a:bodyPr wrap="square" rtlCol="0">
            <a:spAutoFit/>
          </a:bodyPr>
          <a:lstStyle/>
          <a:p>
            <a:pPr lvl="0">
              <a:defRPr/>
            </a:pPr>
            <a:r>
              <a:rPr lang="ko-KR" altLang="en-US" sz="1100" b="1" dirty="0"/>
              <a:t>각 메뉴들은 프로젝트 또는 그룹에 종속되며 사용자는 여러 그룹에 속할 수 있고 여러 프로젝트를 만들 수 있습니다</a:t>
            </a:r>
            <a:r>
              <a:rPr lang="en-US" altLang="ko-KR" sz="1100" b="1" dirty="0"/>
              <a:t>.</a:t>
            </a:r>
            <a:endParaRPr lang="ko-KR" altLang="en-US" sz="1100" b="1" dirty="0"/>
          </a:p>
        </p:txBody>
      </p:sp>
      <p:sp>
        <p:nvSpPr>
          <p:cNvPr id="13" name="직사각형 12"/>
          <p:cNvSpPr/>
          <p:nvPr/>
        </p:nvSpPr>
        <p:spPr>
          <a:xfrm>
            <a:off x="3135427" y="1167870"/>
            <a:ext cx="555303" cy="261610"/>
          </a:xfrm>
          <a:prstGeom prst="rect">
            <a:avLst/>
          </a:prstGeom>
          <a:solidFill>
            <a:srgbClr val="00B0F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690730" y="1167870"/>
            <a:ext cx="181331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100" b="0" i="0" u="none" strike="noStrike" kern="0" cap="none" spc="0" normalizeH="0" baseline="0" noProof="0" dirty="0">
                <a:ln>
                  <a:noFill/>
                </a:ln>
                <a:solidFill>
                  <a:schemeClr val="tx1"/>
                </a:solidFill>
                <a:effectLst/>
                <a:uLnTx/>
                <a:uFillTx/>
                <a:latin typeface="Arial"/>
                <a:cs typeface="Arial"/>
                <a:sym typeface="Arial"/>
              </a:rPr>
              <a:t>프로젝트에 종속되는 메뉴</a:t>
            </a:r>
            <a:endParaRPr lang="ko-KR" altLang="en-US" sz="1100" dirty="0">
              <a:solidFill>
                <a:schemeClr val="tx1"/>
              </a:solidFill>
            </a:endParaRPr>
          </a:p>
        </p:txBody>
      </p:sp>
      <p:sp>
        <p:nvSpPr>
          <p:cNvPr id="15" name="직사각형 14"/>
          <p:cNvSpPr/>
          <p:nvPr/>
        </p:nvSpPr>
        <p:spPr>
          <a:xfrm>
            <a:off x="5938262" y="1167870"/>
            <a:ext cx="555303" cy="261610"/>
          </a:xfrm>
          <a:prstGeom prst="rect">
            <a:avLst/>
          </a:prstGeom>
          <a:solidFill>
            <a:srgbClr val="FFFF0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6493565" y="1167870"/>
            <a:ext cx="153118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100" b="0" i="0" u="none" strike="noStrike" kern="0" cap="none" spc="0" normalizeH="0" baseline="0" noProof="0" dirty="0">
                <a:ln>
                  <a:noFill/>
                </a:ln>
                <a:solidFill>
                  <a:schemeClr val="tx1"/>
                </a:solidFill>
                <a:effectLst/>
                <a:uLnTx/>
                <a:uFillTx/>
                <a:latin typeface="Arial"/>
                <a:cs typeface="Arial"/>
                <a:sym typeface="Arial"/>
              </a:rPr>
              <a:t>그룹에 종속되는 메뉴</a:t>
            </a:r>
            <a:endParaRPr lang="ko-KR" altLang="en-US" sz="1100" dirty="0">
              <a:solidFill>
                <a:schemeClr val="tx1"/>
              </a:solidFill>
            </a:endParaRPr>
          </a:p>
        </p:txBody>
      </p:sp>
      <p:sp>
        <p:nvSpPr>
          <p:cNvPr id="18" name="타원 17"/>
          <p:cNvSpPr/>
          <p:nvPr/>
        </p:nvSpPr>
        <p:spPr>
          <a:xfrm>
            <a:off x="3303104" y="1805842"/>
            <a:ext cx="2160000" cy="21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4028384" y="1524867"/>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그룹 </a:t>
            </a:r>
            <a:r>
              <a:rPr lang="en-US" altLang="ko-KR" sz="1100" dirty="0">
                <a:solidFill>
                  <a:schemeClr val="tx1"/>
                </a:solidFill>
              </a:rPr>
              <a:t>A</a:t>
            </a:r>
            <a:endParaRPr lang="ko-KR" altLang="en-US" sz="1100" dirty="0">
              <a:solidFill>
                <a:schemeClr val="tx1"/>
              </a:solidFill>
            </a:endParaRPr>
          </a:p>
        </p:txBody>
      </p:sp>
      <p:sp>
        <p:nvSpPr>
          <p:cNvPr id="20" name="타원 19"/>
          <p:cNvSpPr/>
          <p:nvPr/>
        </p:nvSpPr>
        <p:spPr>
          <a:xfrm>
            <a:off x="5654914" y="1805842"/>
            <a:ext cx="2160000" cy="21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6486756" y="1524867"/>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그룹 </a:t>
            </a:r>
            <a:r>
              <a:rPr lang="en-US" altLang="ko-KR" sz="1100" dirty="0">
                <a:solidFill>
                  <a:schemeClr val="tx1"/>
                </a:solidFill>
              </a:rPr>
              <a:t>B</a:t>
            </a:r>
            <a:endParaRPr lang="ko-KR" altLang="en-US" sz="1100" dirty="0">
              <a:solidFill>
                <a:schemeClr val="tx1"/>
              </a:solidFill>
            </a:endParaRPr>
          </a:p>
        </p:txBody>
      </p:sp>
      <p:grpSp>
        <p:nvGrpSpPr>
          <p:cNvPr id="22" name="그룹 21"/>
          <p:cNvGrpSpPr/>
          <p:nvPr/>
        </p:nvGrpSpPr>
        <p:grpSpPr>
          <a:xfrm>
            <a:off x="6110419" y="1989451"/>
            <a:ext cx="599844" cy="796793"/>
            <a:chOff x="3569487" y="2186748"/>
            <a:chExt cx="599844" cy="796793"/>
          </a:xfrm>
        </p:grpSpPr>
        <p:pic>
          <p:nvPicPr>
            <p:cNvPr id="23" name="Picture 10" descr="사용자 무료 아이콘 의 Gar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02617" y="2186748"/>
              <a:ext cx="523159" cy="52315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569487" y="2721931"/>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유저 </a:t>
              </a:r>
              <a:r>
                <a:rPr lang="en-US" altLang="ko-KR" sz="1100" dirty="0">
                  <a:solidFill>
                    <a:schemeClr val="tx1"/>
                  </a:solidFill>
                </a:rPr>
                <a:t>B</a:t>
              </a:r>
              <a:endParaRPr lang="ko-KR" altLang="en-US" sz="1100" dirty="0">
                <a:solidFill>
                  <a:schemeClr val="tx1"/>
                </a:solidFill>
              </a:endParaRPr>
            </a:p>
          </p:txBody>
        </p:sp>
      </p:grpSp>
      <p:grpSp>
        <p:nvGrpSpPr>
          <p:cNvPr id="31" name="그룹 30"/>
          <p:cNvGrpSpPr/>
          <p:nvPr/>
        </p:nvGrpSpPr>
        <p:grpSpPr>
          <a:xfrm>
            <a:off x="3773419" y="1989451"/>
            <a:ext cx="599844" cy="796793"/>
            <a:chOff x="3569487" y="2186748"/>
            <a:chExt cx="599844" cy="796793"/>
          </a:xfrm>
        </p:grpSpPr>
        <p:pic>
          <p:nvPicPr>
            <p:cNvPr id="32" name="Picture 10" descr="사용자 무료 아이콘 의 Gar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02617" y="2186748"/>
              <a:ext cx="523159" cy="52315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569487" y="2721931"/>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유저 </a:t>
              </a:r>
              <a:r>
                <a:rPr lang="en-US" altLang="ko-KR" sz="1100" dirty="0">
                  <a:solidFill>
                    <a:schemeClr val="tx1"/>
                  </a:solidFill>
                </a:rPr>
                <a:t>A</a:t>
              </a:r>
              <a:endParaRPr lang="ko-KR" altLang="en-US" sz="1100" dirty="0">
                <a:solidFill>
                  <a:schemeClr val="tx1"/>
                </a:solidFill>
              </a:endParaRPr>
            </a:p>
          </p:txBody>
        </p:sp>
      </p:grpSp>
      <p:grpSp>
        <p:nvGrpSpPr>
          <p:cNvPr id="34" name="그룹 33"/>
          <p:cNvGrpSpPr/>
          <p:nvPr/>
        </p:nvGrpSpPr>
        <p:grpSpPr>
          <a:xfrm>
            <a:off x="6782670" y="1989451"/>
            <a:ext cx="607859" cy="796793"/>
            <a:chOff x="3569487" y="2186748"/>
            <a:chExt cx="607859" cy="796793"/>
          </a:xfrm>
        </p:grpSpPr>
        <p:pic>
          <p:nvPicPr>
            <p:cNvPr id="35" name="Picture 10" descr="사용자 무료 아이콘 의 Gar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02617" y="2186748"/>
              <a:ext cx="523159" cy="52315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569487" y="2721931"/>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유저 </a:t>
              </a:r>
              <a:r>
                <a:rPr lang="en-US" altLang="ko-KR" sz="1100" dirty="0">
                  <a:solidFill>
                    <a:schemeClr val="tx1"/>
                  </a:solidFill>
                </a:rPr>
                <a:t>C</a:t>
              </a:r>
              <a:endParaRPr lang="ko-KR" altLang="en-US" sz="1100" dirty="0">
                <a:solidFill>
                  <a:schemeClr val="tx1"/>
                </a:solidFill>
              </a:endParaRPr>
            </a:p>
          </p:txBody>
        </p:sp>
      </p:grpSp>
      <p:grpSp>
        <p:nvGrpSpPr>
          <p:cNvPr id="37" name="그룹 36"/>
          <p:cNvGrpSpPr/>
          <p:nvPr/>
        </p:nvGrpSpPr>
        <p:grpSpPr>
          <a:xfrm>
            <a:off x="4415306" y="1989451"/>
            <a:ext cx="599844" cy="796793"/>
            <a:chOff x="3569487" y="2186748"/>
            <a:chExt cx="599844" cy="796793"/>
          </a:xfrm>
        </p:grpSpPr>
        <p:pic>
          <p:nvPicPr>
            <p:cNvPr id="38" name="Picture 10" descr="사용자 무료 아이콘 의 Gar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02617" y="2186748"/>
              <a:ext cx="523159" cy="52315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3569487" y="2721931"/>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100" dirty="0">
                  <a:solidFill>
                    <a:schemeClr val="tx1"/>
                  </a:solidFill>
                </a:rPr>
                <a:t>유저 </a:t>
              </a:r>
              <a:r>
                <a:rPr lang="en-US" altLang="ko-KR" sz="1100" dirty="0">
                  <a:solidFill>
                    <a:schemeClr val="tx1"/>
                  </a:solidFill>
                </a:rPr>
                <a:t>B</a:t>
              </a:r>
              <a:endParaRPr lang="ko-KR" altLang="en-US" sz="1100" dirty="0">
                <a:solidFill>
                  <a:schemeClr val="tx1"/>
                </a:solidFill>
              </a:endParaRPr>
            </a:p>
          </p:txBody>
        </p:sp>
      </p:grpSp>
      <p:grpSp>
        <p:nvGrpSpPr>
          <p:cNvPr id="40" name="그룹 39"/>
          <p:cNvGrpSpPr/>
          <p:nvPr/>
        </p:nvGrpSpPr>
        <p:grpSpPr>
          <a:xfrm>
            <a:off x="3483352" y="2979308"/>
            <a:ext cx="1013419" cy="480820"/>
            <a:chOff x="3495086" y="2728007"/>
            <a:chExt cx="1719159" cy="815660"/>
          </a:xfrm>
        </p:grpSpPr>
        <p:sp>
          <p:nvSpPr>
            <p:cNvPr id="41" name="TextBox 40"/>
            <p:cNvSpPr txBox="1"/>
            <p:nvPr/>
          </p:nvSpPr>
          <p:spPr>
            <a:xfrm>
              <a:off x="3495086" y="3204295"/>
              <a:ext cx="1719159" cy="3393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700" dirty="0">
                  <a:solidFill>
                    <a:schemeClr val="tx1"/>
                  </a:solidFill>
                </a:rPr>
                <a:t>유저 </a:t>
              </a:r>
              <a:r>
                <a:rPr lang="en-US" altLang="ko-KR" sz="700" dirty="0">
                  <a:solidFill>
                    <a:schemeClr val="tx1"/>
                  </a:solidFill>
                </a:rPr>
                <a:t>A</a:t>
              </a:r>
              <a:r>
                <a:rPr lang="ko-KR" altLang="en-US" sz="700" dirty="0">
                  <a:solidFill>
                    <a:schemeClr val="tx1"/>
                  </a:solidFill>
                </a:rPr>
                <a:t>의 프로젝트들</a:t>
              </a:r>
            </a:p>
          </p:txBody>
        </p:sp>
        <p:grpSp>
          <p:nvGrpSpPr>
            <p:cNvPr id="42" name="그룹 41"/>
            <p:cNvGrpSpPr/>
            <p:nvPr/>
          </p:nvGrpSpPr>
          <p:grpSpPr>
            <a:xfrm>
              <a:off x="3680879" y="2728007"/>
              <a:ext cx="1347578" cy="452850"/>
              <a:chOff x="3680879" y="2728007"/>
              <a:chExt cx="1347578" cy="452850"/>
            </a:xfrm>
          </p:grpSpPr>
          <p:pic>
            <p:nvPicPr>
              <p:cNvPr id="43"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879" y="2728007"/>
                <a:ext cx="452850" cy="452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243" y="2728007"/>
                <a:ext cx="452850" cy="4528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607" y="2728007"/>
                <a:ext cx="452850" cy="4528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6" name="TextBox 45"/>
          <p:cNvSpPr txBox="1"/>
          <p:nvPr/>
        </p:nvSpPr>
        <p:spPr>
          <a:xfrm>
            <a:off x="2408705" y="4087977"/>
            <a:ext cx="66729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100" dirty="0">
                <a:solidFill>
                  <a:schemeClr val="tx1"/>
                </a:solidFill>
              </a:rPr>
              <a:t>- </a:t>
            </a:r>
            <a:r>
              <a:rPr lang="ko-KR" altLang="en-US" sz="1100" dirty="0">
                <a:solidFill>
                  <a:schemeClr val="tx1"/>
                </a:solidFill>
              </a:rPr>
              <a:t>각 유저들은 본인이 속한 그룹에 종속된 </a:t>
            </a:r>
            <a:r>
              <a:rPr lang="en-US" altLang="ko-KR" sz="1100" dirty="0">
                <a:solidFill>
                  <a:schemeClr val="tx1"/>
                </a:solidFill>
              </a:rPr>
              <a:t>Template, Models, Monitor, Group, Annotation</a:t>
            </a:r>
            <a:r>
              <a:rPr lang="ko-KR" altLang="en-US" sz="1100" dirty="0">
                <a:solidFill>
                  <a:schemeClr val="tx1"/>
                </a:solidFill>
              </a:rPr>
              <a:t>을 조회 가능</a:t>
            </a:r>
            <a:endParaRPr kumimoji="0" lang="en-US" altLang="ko-KR" sz="1100" b="0" i="0" u="none" strike="noStrike" kern="0" cap="none" spc="0" normalizeH="0" baseline="0" noProof="0" dirty="0">
              <a:ln>
                <a:noFill/>
              </a:ln>
              <a:solidFill>
                <a:schemeClr val="tx1"/>
              </a:solidFill>
              <a:effectLst/>
              <a:uLnTx/>
              <a:uFillTx/>
              <a:latin typeface="Arial"/>
              <a:cs typeface="Arial"/>
              <a:sym typeface="Arial"/>
            </a:endParaRPr>
          </a:p>
          <a:p>
            <a:pPr lvl="0">
              <a:defRPr/>
            </a:pPr>
            <a:r>
              <a:rPr lang="en-US" altLang="ko-KR" sz="1100" dirty="0">
                <a:solidFill>
                  <a:schemeClr val="tx1"/>
                </a:solidFill>
              </a:rPr>
              <a:t>-</a:t>
            </a:r>
            <a:r>
              <a:rPr kumimoji="0" lang="en-US" altLang="ko-KR" sz="1100" b="0" i="0" u="none" strike="noStrike" kern="0" cap="none" spc="0" normalizeH="0" baseline="0" noProof="0" dirty="0">
                <a:ln>
                  <a:noFill/>
                </a:ln>
                <a:solidFill>
                  <a:schemeClr val="tx1"/>
                </a:solidFill>
                <a:effectLst/>
                <a:uLnTx/>
                <a:uFillTx/>
                <a:latin typeface="Arial"/>
                <a:cs typeface="Arial"/>
                <a:sym typeface="Arial"/>
              </a:rPr>
              <a:t> </a:t>
            </a:r>
            <a:r>
              <a:rPr kumimoji="0" lang="ko-KR" altLang="en-US" sz="1100" b="0" i="0" u="none" strike="noStrike" kern="0" cap="none" spc="0" normalizeH="0" baseline="0" noProof="0" dirty="0">
                <a:ln>
                  <a:noFill/>
                </a:ln>
                <a:solidFill>
                  <a:schemeClr val="tx1"/>
                </a:solidFill>
                <a:effectLst/>
                <a:uLnTx/>
                <a:uFillTx/>
                <a:latin typeface="Arial"/>
                <a:cs typeface="Arial"/>
                <a:sym typeface="Arial"/>
              </a:rPr>
              <a:t>유저 </a:t>
            </a:r>
            <a:r>
              <a:rPr kumimoji="0" lang="en-US" altLang="ko-KR" sz="1100" b="0" i="0" u="none" strike="noStrike" kern="0" cap="none" spc="0" normalizeH="0" baseline="0" noProof="0" dirty="0">
                <a:ln>
                  <a:noFill/>
                </a:ln>
                <a:solidFill>
                  <a:schemeClr val="tx1"/>
                </a:solidFill>
                <a:effectLst/>
                <a:uLnTx/>
                <a:uFillTx/>
                <a:latin typeface="Arial"/>
                <a:cs typeface="Arial"/>
                <a:sym typeface="Arial"/>
              </a:rPr>
              <a:t>A : </a:t>
            </a:r>
            <a:r>
              <a:rPr kumimoji="0" lang="ko-KR" altLang="en-US" sz="1100" b="0" i="0" u="none" strike="noStrike" kern="0" cap="none" spc="0" normalizeH="0" baseline="0" noProof="0" dirty="0">
                <a:ln>
                  <a:noFill/>
                </a:ln>
                <a:solidFill>
                  <a:schemeClr val="tx1"/>
                </a:solidFill>
                <a:effectLst/>
                <a:uLnTx/>
                <a:uFillTx/>
                <a:latin typeface="Arial"/>
                <a:cs typeface="Arial"/>
                <a:sym typeface="Arial"/>
              </a:rPr>
              <a:t>그룹 </a:t>
            </a:r>
            <a:r>
              <a:rPr lang="en-US" altLang="ko-KR" sz="1100" dirty="0">
                <a:solidFill>
                  <a:schemeClr val="tx1"/>
                </a:solidFill>
              </a:rPr>
              <a:t>A</a:t>
            </a:r>
            <a:r>
              <a:rPr lang="ko-KR" altLang="en-US" sz="1100" dirty="0">
                <a:solidFill>
                  <a:schemeClr val="tx1"/>
                </a:solidFill>
              </a:rPr>
              <a:t>에 속한 유저 </a:t>
            </a:r>
            <a:r>
              <a:rPr lang="en-US" altLang="ko-KR" sz="1100" dirty="0">
                <a:solidFill>
                  <a:schemeClr val="tx1"/>
                </a:solidFill>
              </a:rPr>
              <a:t>A,</a:t>
            </a:r>
            <a:r>
              <a:rPr lang="ko-KR" altLang="en-US" sz="1100" dirty="0">
                <a:solidFill>
                  <a:schemeClr val="tx1"/>
                </a:solidFill>
              </a:rPr>
              <a:t> </a:t>
            </a:r>
            <a:r>
              <a:rPr lang="en-US" altLang="ko-KR" sz="1100" dirty="0">
                <a:solidFill>
                  <a:schemeClr val="tx1"/>
                </a:solidFill>
              </a:rPr>
              <a:t>B</a:t>
            </a:r>
            <a:r>
              <a:rPr lang="ko-KR" altLang="en-US" sz="1100" dirty="0">
                <a:solidFill>
                  <a:schemeClr val="tx1"/>
                </a:solidFill>
              </a:rPr>
              <a:t>의 프로젝트만 조회 가능</a:t>
            </a:r>
            <a:endParaRPr lang="en-US" altLang="ko-KR" sz="1100" dirty="0">
              <a:solidFill>
                <a:schemeClr val="tx1"/>
              </a:solidFill>
            </a:endParaRPr>
          </a:p>
          <a:p>
            <a:pPr>
              <a:defRPr/>
            </a:pPr>
            <a:r>
              <a:rPr lang="en-US" altLang="ko-KR" sz="1100" dirty="0">
                <a:solidFill>
                  <a:schemeClr val="tx1"/>
                </a:solidFill>
              </a:rPr>
              <a:t>- </a:t>
            </a:r>
            <a:r>
              <a:rPr lang="ko-KR" altLang="en-US" sz="1100" dirty="0">
                <a:solidFill>
                  <a:schemeClr val="tx1"/>
                </a:solidFill>
              </a:rPr>
              <a:t>유저 </a:t>
            </a:r>
            <a:r>
              <a:rPr lang="en-US" altLang="ko-KR" sz="1100" dirty="0">
                <a:solidFill>
                  <a:schemeClr val="tx1"/>
                </a:solidFill>
              </a:rPr>
              <a:t>B : </a:t>
            </a:r>
            <a:r>
              <a:rPr lang="ko-KR" altLang="en-US" sz="1100" dirty="0">
                <a:solidFill>
                  <a:schemeClr val="tx1"/>
                </a:solidFill>
              </a:rPr>
              <a:t>그룹 </a:t>
            </a:r>
            <a:r>
              <a:rPr lang="en-US" altLang="ko-KR" sz="1100" dirty="0">
                <a:solidFill>
                  <a:schemeClr val="tx1"/>
                </a:solidFill>
              </a:rPr>
              <a:t>A, B</a:t>
            </a:r>
            <a:r>
              <a:rPr lang="ko-KR" altLang="en-US" sz="1100" dirty="0">
                <a:solidFill>
                  <a:schemeClr val="tx1"/>
                </a:solidFill>
              </a:rPr>
              <a:t>에 속한 유저 </a:t>
            </a:r>
            <a:r>
              <a:rPr lang="en-US" altLang="ko-KR" sz="1100" dirty="0">
                <a:solidFill>
                  <a:schemeClr val="tx1"/>
                </a:solidFill>
              </a:rPr>
              <a:t>A, B, C</a:t>
            </a:r>
            <a:r>
              <a:rPr lang="ko-KR" altLang="en-US" sz="1100" dirty="0">
                <a:solidFill>
                  <a:schemeClr val="tx1"/>
                </a:solidFill>
              </a:rPr>
              <a:t>의 프로젝트들 모두 조회 가능</a:t>
            </a:r>
          </a:p>
          <a:p>
            <a:pPr lvl="0">
              <a:defRPr/>
            </a:pPr>
            <a:r>
              <a:rPr lang="en-US" altLang="ko-KR" sz="1100" dirty="0">
                <a:solidFill>
                  <a:schemeClr val="tx1"/>
                </a:solidFill>
              </a:rPr>
              <a:t>- </a:t>
            </a:r>
            <a:r>
              <a:rPr lang="ko-KR" altLang="en-US" sz="1100" dirty="0">
                <a:solidFill>
                  <a:schemeClr val="tx1"/>
                </a:solidFill>
              </a:rPr>
              <a:t>유저 </a:t>
            </a:r>
            <a:r>
              <a:rPr lang="en-US" altLang="ko-KR" sz="1100" dirty="0">
                <a:solidFill>
                  <a:schemeClr val="tx1"/>
                </a:solidFill>
              </a:rPr>
              <a:t>C : </a:t>
            </a:r>
            <a:r>
              <a:rPr lang="ko-KR" altLang="en-US" sz="1100" dirty="0">
                <a:solidFill>
                  <a:schemeClr val="tx1"/>
                </a:solidFill>
              </a:rPr>
              <a:t>그룹 </a:t>
            </a:r>
            <a:r>
              <a:rPr lang="en-US" altLang="ko-KR" sz="1100" dirty="0">
                <a:solidFill>
                  <a:schemeClr val="tx1"/>
                </a:solidFill>
              </a:rPr>
              <a:t>B</a:t>
            </a:r>
            <a:r>
              <a:rPr lang="ko-KR" altLang="en-US" sz="1100" dirty="0">
                <a:solidFill>
                  <a:schemeClr val="tx1"/>
                </a:solidFill>
              </a:rPr>
              <a:t>에 속한 유저 </a:t>
            </a:r>
            <a:r>
              <a:rPr lang="en-US" altLang="ko-KR" sz="1100" dirty="0">
                <a:solidFill>
                  <a:schemeClr val="tx1"/>
                </a:solidFill>
              </a:rPr>
              <a:t>B, C</a:t>
            </a:r>
            <a:r>
              <a:rPr lang="ko-KR" altLang="en-US" sz="1100" dirty="0">
                <a:solidFill>
                  <a:schemeClr val="tx1"/>
                </a:solidFill>
              </a:rPr>
              <a:t>의 </a:t>
            </a:r>
            <a:r>
              <a:rPr lang="ko-KR" altLang="en-US" sz="1100">
                <a:solidFill>
                  <a:schemeClr val="tx1"/>
                </a:solidFill>
              </a:rPr>
              <a:t>프로젝트만 조회 가능</a:t>
            </a:r>
            <a:endParaRPr lang="en-US" altLang="ko-KR" sz="1100" dirty="0">
              <a:solidFill>
                <a:schemeClr val="tx1"/>
              </a:solidFill>
            </a:endParaRPr>
          </a:p>
        </p:txBody>
      </p:sp>
      <p:grpSp>
        <p:nvGrpSpPr>
          <p:cNvPr id="47" name="그룹 46"/>
          <p:cNvGrpSpPr/>
          <p:nvPr/>
        </p:nvGrpSpPr>
        <p:grpSpPr>
          <a:xfrm>
            <a:off x="6704308" y="2979308"/>
            <a:ext cx="1018227" cy="480820"/>
            <a:chOff x="3495086" y="2728007"/>
            <a:chExt cx="1727315" cy="815660"/>
          </a:xfrm>
        </p:grpSpPr>
        <p:sp>
          <p:nvSpPr>
            <p:cNvPr id="48" name="TextBox 47"/>
            <p:cNvSpPr txBox="1"/>
            <p:nvPr/>
          </p:nvSpPr>
          <p:spPr>
            <a:xfrm>
              <a:off x="3495086" y="3204295"/>
              <a:ext cx="1727315" cy="3393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700" dirty="0">
                  <a:solidFill>
                    <a:schemeClr val="tx1"/>
                  </a:solidFill>
                </a:rPr>
                <a:t>유저 </a:t>
              </a:r>
              <a:r>
                <a:rPr lang="en-US" altLang="ko-KR" sz="700" dirty="0">
                  <a:solidFill>
                    <a:schemeClr val="tx1"/>
                  </a:solidFill>
                </a:rPr>
                <a:t>C</a:t>
              </a:r>
              <a:r>
                <a:rPr lang="ko-KR" altLang="en-US" sz="700" dirty="0">
                  <a:solidFill>
                    <a:schemeClr val="tx1"/>
                  </a:solidFill>
                </a:rPr>
                <a:t>의 프로젝트들</a:t>
              </a:r>
            </a:p>
          </p:txBody>
        </p:sp>
        <p:grpSp>
          <p:nvGrpSpPr>
            <p:cNvPr id="49" name="그룹 48"/>
            <p:cNvGrpSpPr/>
            <p:nvPr/>
          </p:nvGrpSpPr>
          <p:grpSpPr>
            <a:xfrm>
              <a:off x="3680879" y="2728007"/>
              <a:ext cx="1347578" cy="452850"/>
              <a:chOff x="3680879" y="2728007"/>
              <a:chExt cx="1347578" cy="452850"/>
            </a:xfrm>
          </p:grpSpPr>
          <p:pic>
            <p:nvPicPr>
              <p:cNvPr id="50"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879" y="2728007"/>
                <a:ext cx="452850" cy="45285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243" y="2728007"/>
                <a:ext cx="452850" cy="4528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607" y="2728007"/>
                <a:ext cx="452850" cy="4528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 name="그룹 52"/>
          <p:cNvGrpSpPr/>
          <p:nvPr/>
        </p:nvGrpSpPr>
        <p:grpSpPr>
          <a:xfrm>
            <a:off x="4467519" y="2826810"/>
            <a:ext cx="923651" cy="480820"/>
            <a:chOff x="3495086" y="2728007"/>
            <a:chExt cx="1566877" cy="815660"/>
          </a:xfrm>
        </p:grpSpPr>
        <p:sp>
          <p:nvSpPr>
            <p:cNvPr id="54" name="TextBox 53"/>
            <p:cNvSpPr txBox="1"/>
            <p:nvPr/>
          </p:nvSpPr>
          <p:spPr>
            <a:xfrm>
              <a:off x="3495086" y="3204295"/>
              <a:ext cx="1566877" cy="3393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700" dirty="0">
                  <a:solidFill>
                    <a:schemeClr val="tx1"/>
                  </a:solidFill>
                </a:rPr>
                <a:t>유저 </a:t>
              </a:r>
              <a:r>
                <a:rPr lang="en-US" altLang="ko-KR" sz="700" dirty="0">
                  <a:solidFill>
                    <a:schemeClr val="tx1"/>
                  </a:solidFill>
                </a:rPr>
                <a:t>B</a:t>
              </a:r>
              <a:r>
                <a:rPr lang="ko-KR" altLang="en-US" sz="700" dirty="0">
                  <a:solidFill>
                    <a:schemeClr val="tx1"/>
                  </a:solidFill>
                </a:rPr>
                <a:t>의 프로젝트</a:t>
              </a:r>
            </a:p>
          </p:txBody>
        </p:sp>
        <p:pic>
          <p:nvPicPr>
            <p:cNvPr id="55"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879" y="2728007"/>
              <a:ext cx="452849" cy="4528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그룹 55"/>
          <p:cNvGrpSpPr/>
          <p:nvPr/>
        </p:nvGrpSpPr>
        <p:grpSpPr>
          <a:xfrm>
            <a:off x="5783923" y="2826810"/>
            <a:ext cx="923651" cy="480820"/>
            <a:chOff x="3495086" y="2728007"/>
            <a:chExt cx="1566877" cy="815660"/>
          </a:xfrm>
        </p:grpSpPr>
        <p:sp>
          <p:nvSpPr>
            <p:cNvPr id="57" name="TextBox 56"/>
            <p:cNvSpPr txBox="1"/>
            <p:nvPr/>
          </p:nvSpPr>
          <p:spPr>
            <a:xfrm>
              <a:off x="3495086" y="3204295"/>
              <a:ext cx="1566877" cy="3393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700" dirty="0">
                  <a:solidFill>
                    <a:schemeClr val="tx1"/>
                  </a:solidFill>
                </a:rPr>
                <a:t>유저 </a:t>
              </a:r>
              <a:r>
                <a:rPr lang="en-US" altLang="ko-KR" sz="700" dirty="0">
                  <a:solidFill>
                    <a:schemeClr val="tx1"/>
                  </a:solidFill>
                </a:rPr>
                <a:t>B</a:t>
              </a:r>
              <a:r>
                <a:rPr lang="ko-KR" altLang="en-US" sz="700" dirty="0">
                  <a:solidFill>
                    <a:schemeClr val="tx1"/>
                  </a:solidFill>
                </a:rPr>
                <a:t>의 프로젝트</a:t>
              </a:r>
            </a:p>
          </p:txBody>
        </p:sp>
        <p:pic>
          <p:nvPicPr>
            <p:cNvPr id="58" name="Picture 22" descr="텍스트, 문서, 설명, 기호 무료 아이콘 의 Hawcons Documents Str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879" y="2728007"/>
              <a:ext cx="452849" cy="4528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그룹 63">
            <a:extLst>
              <a:ext uri="{FF2B5EF4-FFF2-40B4-BE49-F238E27FC236}">
                <a16:creationId xmlns:a16="http://schemas.microsoft.com/office/drawing/2014/main" id="{A11FD062-20BC-4332-BF47-74E0C53626CF}"/>
              </a:ext>
            </a:extLst>
          </p:cNvPr>
          <p:cNvGrpSpPr/>
          <p:nvPr/>
        </p:nvGrpSpPr>
        <p:grpSpPr>
          <a:xfrm>
            <a:off x="591408" y="1160522"/>
            <a:ext cx="1731600" cy="3535190"/>
            <a:chOff x="591408" y="1160522"/>
            <a:chExt cx="1731600" cy="3535190"/>
          </a:xfrm>
        </p:grpSpPr>
        <p:pic>
          <p:nvPicPr>
            <p:cNvPr id="65" name="그림 64">
              <a:extLst>
                <a:ext uri="{FF2B5EF4-FFF2-40B4-BE49-F238E27FC236}">
                  <a16:creationId xmlns:a16="http://schemas.microsoft.com/office/drawing/2014/main" id="{A93A4B51-572A-4920-A37C-E71BB98674C7}"/>
                </a:ext>
              </a:extLst>
            </p:cNvPr>
            <p:cNvPicPr>
              <a:picLocks noChangeAspect="1"/>
            </p:cNvPicPr>
            <p:nvPr/>
          </p:nvPicPr>
          <p:blipFill>
            <a:blip r:embed="rId4"/>
            <a:stretch>
              <a:fillRect/>
            </a:stretch>
          </p:blipFill>
          <p:spPr>
            <a:xfrm>
              <a:off x="591408" y="1160522"/>
              <a:ext cx="1731600" cy="3528054"/>
            </a:xfrm>
            <a:prstGeom prst="rect">
              <a:avLst/>
            </a:prstGeom>
          </p:spPr>
        </p:pic>
        <p:sp>
          <p:nvSpPr>
            <p:cNvPr id="66" name="직사각형 65">
              <a:extLst>
                <a:ext uri="{FF2B5EF4-FFF2-40B4-BE49-F238E27FC236}">
                  <a16:creationId xmlns:a16="http://schemas.microsoft.com/office/drawing/2014/main" id="{52C44F75-974B-4224-8F48-8C752134607B}"/>
                </a:ext>
              </a:extLst>
            </p:cNvPr>
            <p:cNvSpPr/>
            <p:nvPr/>
          </p:nvSpPr>
          <p:spPr>
            <a:xfrm>
              <a:off x="591408" y="1780525"/>
              <a:ext cx="1730759" cy="1716758"/>
            </a:xfrm>
            <a:prstGeom prst="rect">
              <a:avLst/>
            </a:prstGeom>
            <a:solidFill>
              <a:srgbClr val="00B0F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직사각형 66">
              <a:extLst>
                <a:ext uri="{FF2B5EF4-FFF2-40B4-BE49-F238E27FC236}">
                  <a16:creationId xmlns:a16="http://schemas.microsoft.com/office/drawing/2014/main" id="{DEC21424-D08D-47E4-B2FB-2D9422117EE2}"/>
                </a:ext>
              </a:extLst>
            </p:cNvPr>
            <p:cNvSpPr/>
            <p:nvPr/>
          </p:nvSpPr>
          <p:spPr>
            <a:xfrm>
              <a:off x="591408" y="1455245"/>
              <a:ext cx="1730759" cy="283114"/>
            </a:xfrm>
            <a:prstGeom prst="rect">
              <a:avLst/>
            </a:prstGeom>
            <a:solidFill>
              <a:srgbClr val="FFFF0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412DAD99-4096-4383-A8AD-94F48AB822C7}"/>
                </a:ext>
              </a:extLst>
            </p:cNvPr>
            <p:cNvSpPr/>
            <p:nvPr/>
          </p:nvSpPr>
          <p:spPr>
            <a:xfrm>
              <a:off x="591408" y="3539449"/>
              <a:ext cx="1730759" cy="1156263"/>
            </a:xfrm>
            <a:prstGeom prst="rect">
              <a:avLst/>
            </a:prstGeom>
            <a:solidFill>
              <a:srgbClr val="FFFF00">
                <a:alpha val="18000"/>
              </a:srgb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1520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1. </a:t>
            </a:r>
            <a:r>
              <a:rPr lang="en-US" altLang="ko-KR" sz="3000" b="1" dirty="0">
                <a:solidFill>
                  <a:schemeClr val="dk1"/>
                </a:solidFill>
                <a:latin typeface="Malgun Gothic"/>
                <a:ea typeface="Malgun Gothic"/>
                <a:cs typeface="Malgun Gothic"/>
                <a:sym typeface="Malgun Gothic"/>
              </a:rPr>
              <a:t>Dataset </a:t>
            </a:r>
            <a:r>
              <a:rPr lang="ko-KR" altLang="en-US" sz="3000" b="1" dirty="0">
                <a:solidFill>
                  <a:schemeClr val="dk1"/>
                </a:solidFill>
                <a:latin typeface="Malgun Gothic"/>
                <a:ea typeface="Malgun Gothic"/>
                <a:cs typeface="Malgun Gothic"/>
                <a:sym typeface="Malgun Gothic"/>
              </a:rPr>
              <a:t>준비하기</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13849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0000"/>
                </a:solidFill>
                <a:latin typeface="Arial"/>
                <a:ea typeface="Arial"/>
                <a:cs typeface="Arial"/>
                <a:sym typeface="Arial"/>
              </a:rPr>
              <a:t> 1.1 </a:t>
            </a:r>
            <a:r>
              <a:rPr lang="en-US" dirty="0" err="1"/>
              <a:t>프로젝트</a:t>
            </a:r>
            <a:r>
              <a:rPr lang="en-US" dirty="0"/>
              <a:t> </a:t>
            </a:r>
            <a:r>
              <a:rPr lang="en-US" dirty="0" err="1"/>
              <a:t>생성</a:t>
            </a:r>
            <a:endParaRPr sz="1400" b="0" i="0" u="none" strike="noStrike" cap="none" dirty="0">
              <a:solidFill>
                <a:srgbClr val="000000"/>
              </a:solidFill>
              <a:latin typeface="Arial"/>
              <a:ea typeface="Arial"/>
              <a:cs typeface="Arial"/>
              <a:sym typeface="Arial"/>
            </a:endParaRPr>
          </a:p>
          <a:p>
            <a:pPr lvl="0">
              <a:lnSpc>
                <a:spcPct val="150000"/>
              </a:lnSpc>
            </a:pPr>
            <a:r>
              <a:rPr lang="en-US" sz="1400" b="0" i="0" u="none" strike="noStrike" cap="none" dirty="0">
                <a:solidFill>
                  <a:srgbClr val="000000"/>
                </a:solidFill>
                <a:latin typeface="Arial"/>
                <a:ea typeface="Arial"/>
                <a:cs typeface="Arial"/>
                <a:sym typeface="Arial"/>
              </a:rPr>
              <a:t> 1.2 </a:t>
            </a:r>
            <a:r>
              <a:rPr lang="en-US" dirty="0"/>
              <a:t>Dataset </a:t>
            </a:r>
            <a:r>
              <a:rPr lang="ko-KR" altLang="en-US" dirty="0"/>
              <a:t>등록</a:t>
            </a:r>
            <a:r>
              <a:rPr lang="en-US" dirty="0"/>
              <a:t/>
            </a:r>
            <a:br>
              <a:rPr lang="en-US" dirty="0"/>
            </a:br>
            <a:r>
              <a:rPr lang="en-US" dirty="0">
                <a:solidFill>
                  <a:schemeClr val="dk1"/>
                </a:solidFill>
              </a:rPr>
              <a:t> </a:t>
            </a:r>
            <a:r>
              <a:rPr lang="en-US" altLang="ko-KR" dirty="0">
                <a:solidFill>
                  <a:schemeClr val="dk1"/>
                </a:solidFill>
              </a:rPr>
              <a:t>1.3 </a:t>
            </a:r>
            <a:r>
              <a:rPr lang="ko-KR" altLang="en-US" dirty="0">
                <a:solidFill>
                  <a:schemeClr val="dk1"/>
                </a:solidFill>
              </a:rPr>
              <a:t>데이터 전처리</a:t>
            </a:r>
            <a:endParaRPr lang="en-US" altLang="ko-KR" dirty="0">
              <a:solidFill>
                <a:schemeClr val="dk1"/>
              </a:solidFill>
            </a:endParaRPr>
          </a:p>
          <a:p>
            <a:pPr lvl="0">
              <a:lnSpc>
                <a:spcPct val="150000"/>
              </a:lnSpc>
            </a:pPr>
            <a:r>
              <a:rPr lang="en-US" altLang="ko-KR" dirty="0">
                <a:solidFill>
                  <a:schemeClr val="dk1"/>
                </a:solidFill>
              </a:rPr>
              <a:t> 1.4 Export to Experiment</a:t>
            </a:r>
          </a:p>
        </p:txBody>
      </p:sp>
    </p:spTree>
    <p:extLst>
      <p:ext uri="{BB962C8B-B14F-4D97-AF65-F5344CB8AC3E}">
        <p14:creationId xmlns:p14="http://schemas.microsoft.com/office/powerpoint/2010/main" val="429142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28" name="그림 27">
            <a:extLst>
              <a:ext uri="{FF2B5EF4-FFF2-40B4-BE49-F238E27FC236}">
                <a16:creationId xmlns:a16="http://schemas.microsoft.com/office/drawing/2014/main" id="{2CB814A9-7E0A-4AB7-8AA9-1FE54B823717}"/>
              </a:ext>
            </a:extLst>
          </p:cNvPr>
          <p:cNvPicPr>
            <a:picLocks noChangeAspect="1"/>
          </p:cNvPicPr>
          <p:nvPr/>
        </p:nvPicPr>
        <p:blipFill>
          <a:blip r:embed="rId3"/>
          <a:stretch>
            <a:fillRect/>
          </a:stretch>
        </p:blipFill>
        <p:spPr>
          <a:xfrm>
            <a:off x="793800" y="1007200"/>
            <a:ext cx="7556400" cy="3691616"/>
          </a:xfrm>
          <a:prstGeom prst="rect">
            <a:avLst/>
          </a:prstGeom>
        </p:spPr>
      </p:pic>
      <p:sp>
        <p:nvSpPr>
          <p:cNvPr id="56" name="Google Shape;56;p9"/>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19</a:t>
            </a:fld>
            <a:endParaRPr sz="788" b="1" i="0" u="none" strike="noStrike" cap="none">
              <a:solidFill>
                <a:srgbClr val="262626"/>
              </a:solidFill>
              <a:latin typeface="Malgun Gothic"/>
              <a:ea typeface="Malgun Gothic"/>
              <a:cs typeface="Malgun Gothic"/>
              <a:sym typeface="Malgun Gothic"/>
            </a:endParaRPr>
          </a:p>
        </p:txBody>
      </p:sp>
      <p:sp>
        <p:nvSpPr>
          <p:cNvPr id="57" name="Google Shape;57;p9"/>
          <p:cNvSpPr txBox="1"/>
          <p:nvPr/>
        </p:nvSpPr>
        <p:spPr>
          <a:xfrm>
            <a:off x="218038" y="48019"/>
            <a:ext cx="7947900" cy="3078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Font typeface="Arial"/>
              <a:buNone/>
            </a:pPr>
            <a:r>
              <a:rPr lang="en-US">
                <a:solidFill>
                  <a:schemeClr val="dk1"/>
                </a:solidFill>
              </a:rPr>
              <a:t>1.1 프로젝트 생성</a:t>
            </a:r>
            <a:endParaRPr sz="1400" b="0" i="0" u="none" strike="noStrike" cap="none">
              <a:solidFill>
                <a:srgbClr val="000000"/>
              </a:solidFill>
              <a:latin typeface="Arial"/>
              <a:ea typeface="Arial"/>
              <a:cs typeface="Arial"/>
              <a:sym typeface="Arial"/>
            </a:endParaRPr>
          </a:p>
        </p:txBody>
      </p:sp>
      <p:sp>
        <p:nvSpPr>
          <p:cNvPr id="58" name="Google Shape;58;p9"/>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err="1"/>
              <a:t>개발자</a:t>
            </a:r>
            <a:r>
              <a:rPr lang="en-US" sz="1100" b="1" dirty="0"/>
              <a:t> </a:t>
            </a:r>
            <a:r>
              <a:rPr lang="en-US" sz="1100" b="1" dirty="0" err="1"/>
              <a:t>계정으로</a:t>
            </a:r>
            <a:r>
              <a:rPr lang="en-US" sz="1100" b="1" dirty="0"/>
              <a:t> </a:t>
            </a:r>
            <a:r>
              <a:rPr lang="en-US" sz="1100" b="1" dirty="0" err="1"/>
              <a:t>로그인</a:t>
            </a:r>
            <a:r>
              <a:rPr lang="en-US" sz="1100" b="1" dirty="0"/>
              <a:t> </a:t>
            </a:r>
            <a:r>
              <a:rPr lang="en-US" sz="1100" b="1" dirty="0" err="1"/>
              <a:t>하여</a:t>
            </a:r>
            <a:r>
              <a:rPr lang="en-US" sz="1100" b="1" dirty="0"/>
              <a:t> </a:t>
            </a:r>
            <a:r>
              <a:rPr lang="en-US" sz="1100" b="1" dirty="0" smtClean="0"/>
              <a:t>Home </a:t>
            </a:r>
            <a:r>
              <a:rPr lang="en-US" sz="1100" b="1" dirty="0" err="1"/>
              <a:t>메뉴</a:t>
            </a:r>
            <a:r>
              <a:rPr lang="en-US" sz="1100" b="1" dirty="0"/>
              <a:t>(1)</a:t>
            </a:r>
            <a:r>
              <a:rPr lang="en-US" sz="1100" b="1" dirty="0" err="1"/>
              <a:t>에서</a:t>
            </a:r>
            <a:r>
              <a:rPr lang="en-US" sz="1100" b="1" dirty="0"/>
              <a:t> Create project </a:t>
            </a:r>
            <a:r>
              <a:rPr lang="en-US" sz="1100" b="1" dirty="0" err="1"/>
              <a:t>버튼</a:t>
            </a:r>
            <a:r>
              <a:rPr lang="en-US" sz="1100" b="1" dirty="0"/>
              <a:t>(2)을 </a:t>
            </a:r>
            <a:r>
              <a:rPr lang="en-US" sz="1100" b="1" dirty="0" err="1"/>
              <a:t>클릭합니다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60" name="Google Shape;60;p9"/>
          <p:cNvSpPr txBox="1"/>
          <p:nvPr/>
        </p:nvSpPr>
        <p:spPr>
          <a:xfrm>
            <a:off x="6732103" y="4497776"/>
            <a:ext cx="675271" cy="18758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422;p22">
            <a:extLst>
              <a:ext uri="{FF2B5EF4-FFF2-40B4-BE49-F238E27FC236}">
                <a16:creationId xmlns:a16="http://schemas.microsoft.com/office/drawing/2014/main" id="{540510BA-2A4E-4EDA-A745-1149BEC7C21B}"/>
              </a:ext>
            </a:extLst>
          </p:cNvPr>
          <p:cNvSpPr txBox="1"/>
          <p:nvPr/>
        </p:nvSpPr>
        <p:spPr>
          <a:xfrm>
            <a:off x="8766971" y="4869657"/>
            <a:ext cx="323021" cy="273844"/>
          </a:xfrm>
          <a:prstGeom prst="rect">
            <a:avLst/>
          </a:prstGeom>
          <a:noFill/>
          <a:ln>
            <a:noFill/>
          </a:ln>
        </p:spPr>
        <p:txBody>
          <a:bodyPr spcFirstLastPara="1" wrap="square" lIns="68569" tIns="34275" rIns="68569" bIns="34275" anchor="ctr" anchorCtr="0">
            <a:noAutofit/>
          </a:bodyPr>
          <a:lstStyle/>
          <a:p>
            <a:pPr marL="0" marR="0" lvl="0" indent="0" algn="r" defTabSz="685715" rtl="0" eaLnBrk="1" fontAlgn="auto" latinLnBrk="0" hangingPunct="1">
              <a:lnSpc>
                <a:spcPct val="100000"/>
              </a:lnSpc>
              <a:spcBef>
                <a:spcPts val="0"/>
              </a:spcBef>
              <a:spcAft>
                <a:spcPts val="0"/>
              </a:spcAft>
              <a:buClrTx/>
              <a:buSzTx/>
              <a:buFont typeface="Arial"/>
              <a:buNone/>
              <a:tabLst/>
              <a:defRPr/>
            </a:pPr>
            <a:fld id="{00000000-1234-1234-1234-123412341234}" type="slidenum">
              <a:rPr kumimoji="0" lang="en-US" altLang="ko-KR" sz="750" b="0" i="0" u="none" strike="noStrike" kern="1200" cap="none" spc="0" normalizeH="0" baseline="0" noProof="0">
                <a:ln>
                  <a:noFill/>
                </a:ln>
                <a:solidFill>
                  <a:prstClr val="black"/>
                </a:solidFill>
                <a:effectLst/>
                <a:uLnTx/>
                <a:uFillTx/>
                <a:latin typeface="Malgun Gothic"/>
                <a:ea typeface="Malgun Gothic"/>
                <a:cs typeface="Malgun Gothic"/>
                <a:sym typeface="Malgun Gothic"/>
              </a:rPr>
              <a:pPr marL="0" marR="0" lvl="0" indent="0" algn="r" defTabSz="685715" rtl="0" eaLnBrk="1" fontAlgn="auto" latinLnBrk="0" hangingPunct="1">
                <a:lnSpc>
                  <a:spcPct val="100000"/>
                </a:lnSpc>
                <a:spcBef>
                  <a:spcPts val="0"/>
                </a:spcBef>
                <a:spcAft>
                  <a:spcPts val="0"/>
                </a:spcAft>
                <a:buClrTx/>
                <a:buSzTx/>
                <a:buFont typeface="Arial"/>
                <a:buNone/>
                <a:tabLst/>
                <a:defRPr/>
              </a:pPr>
              <a:t>2</a:t>
            </a:fld>
            <a:endParaRPr kumimoji="0" sz="750" b="0" i="0" u="none" strike="noStrike" kern="1200" cap="none" spc="0" normalizeH="0" baseline="0" noProof="0">
              <a:ln>
                <a:noFill/>
              </a:ln>
              <a:solidFill>
                <a:prstClr val="black"/>
              </a:solidFill>
              <a:effectLst/>
              <a:uLnTx/>
              <a:uFillTx/>
              <a:latin typeface="Malgun Gothic"/>
              <a:ea typeface="Malgun Gothic"/>
              <a:cs typeface="Malgun Gothic"/>
              <a:sym typeface="Malgun Gothic"/>
            </a:endParaRPr>
          </a:p>
        </p:txBody>
      </p:sp>
      <p:sp>
        <p:nvSpPr>
          <p:cNvPr id="12" name="TextBox 11">
            <a:extLst>
              <a:ext uri="{FF2B5EF4-FFF2-40B4-BE49-F238E27FC236}">
                <a16:creationId xmlns:a16="http://schemas.microsoft.com/office/drawing/2014/main" id="{38AA328A-F3D1-4724-BE2D-DB86E3B14B97}"/>
              </a:ext>
            </a:extLst>
          </p:cNvPr>
          <p:cNvSpPr txBox="1"/>
          <p:nvPr/>
        </p:nvSpPr>
        <p:spPr>
          <a:xfrm>
            <a:off x="2788110" y="300608"/>
            <a:ext cx="5997155" cy="788229"/>
          </a:xfrm>
          <a:prstGeom prst="rect">
            <a:avLst/>
          </a:prstGeom>
          <a:noFill/>
        </p:spPr>
        <p:txBody>
          <a:bodyPr wrap="none" rtlCol="0">
            <a:spAutoFit/>
          </a:bodyPr>
          <a:lstStyle/>
          <a:p>
            <a:pPr marL="0" marR="0" lvl="0" indent="0" algn="l" defTabSz="685800" rtl="0" eaLnBrk="1" fontAlgn="auto" latinLnBrk="1" hangingPunct="1">
              <a:lnSpc>
                <a:spcPct val="150000"/>
              </a:lnSpc>
              <a:spcBef>
                <a:spcPts val="0"/>
              </a:spcBef>
              <a:spcAft>
                <a:spcPts val="0"/>
              </a:spcAft>
              <a:buClrTx/>
              <a:buSzTx/>
              <a:buFont typeface="Arial"/>
              <a:buNone/>
              <a:tabLst/>
              <a:defRPr/>
            </a:pP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인공지능</a:t>
            </a:r>
            <a:r>
              <a:rPr kumimoji="0" lang="en-US" altLang="ko-KR"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(AI) </a:t>
            </a: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연구개발과 응용 서비스에 이르는 全 단계에 대한 자동화 지원 종합 솔루션</a:t>
            </a:r>
          </a:p>
          <a:p>
            <a:pPr marL="0" marR="0" lvl="0" indent="0" algn="l" defTabSz="685800" rtl="0" eaLnBrk="1" fontAlgn="auto" latinLnBrk="1" hangingPunct="1">
              <a:lnSpc>
                <a:spcPct val="150000"/>
              </a:lnSpc>
              <a:spcBef>
                <a:spcPts val="0"/>
              </a:spcBef>
              <a:spcAft>
                <a:spcPts val="0"/>
              </a:spcAft>
              <a:buClrTx/>
              <a:buSzTx/>
              <a:buFont typeface="Arial"/>
              <a:buNone/>
              <a:tabLst/>
              <a:defRPr/>
            </a:pP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기계학습</a:t>
            </a:r>
            <a:r>
              <a:rPr kumimoji="0" lang="en-US" altLang="ko-KR"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(machine learning)</a:t>
            </a: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을 중심으로 한 데이터 기반 </a:t>
            </a:r>
            <a:r>
              <a:rPr kumimoji="0" lang="ko-KR" altLang="en-US" sz="1050" b="1"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워크플로우</a:t>
            </a: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 구현 지원</a:t>
            </a:r>
            <a:endParaRPr kumimoji="0" lang="en-US" altLang="ko-KR"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endParaRPr>
          </a:p>
          <a:p>
            <a:pPr marL="0" marR="0" lvl="0" indent="0" algn="l" defTabSz="685800" rtl="0" eaLnBrk="1" fontAlgn="auto" latinLnBrk="1" hangingPunct="1">
              <a:lnSpc>
                <a:spcPct val="150000"/>
              </a:lnSpc>
              <a:spcBef>
                <a:spcPts val="0"/>
              </a:spcBef>
              <a:spcAft>
                <a:spcPts val="0"/>
              </a:spcAft>
              <a:buClrTx/>
              <a:buSzTx/>
              <a:buFont typeface="Arial"/>
              <a:buNone/>
              <a:tabLst/>
              <a:defRPr/>
            </a:pPr>
            <a:r>
              <a:rPr kumimoji="0" lang="en-US" altLang="ko-KR"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a:t>
            </a:r>
            <a:r>
              <a:rPr kumimoji="0" lang="ko-KR" altLang="en-US" sz="1050" b="1"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기계학습을</a:t>
            </a:r>
            <a:r>
              <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 중심으로 한 시스템의 생명주기 비용은 최소화하고 연구개발자의 생산성을 최대화</a:t>
            </a:r>
            <a:r>
              <a:rPr kumimoji="0" lang="en-US" altLang="ko-KR"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rPr>
              <a:t>”</a:t>
            </a:r>
            <a:endParaRPr kumimoji="0" lang="ko-KR" altLang="en-US" sz="105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a:sym typeface="Arial"/>
            </a:endParaRPr>
          </a:p>
        </p:txBody>
      </p:sp>
      <p:sp>
        <p:nvSpPr>
          <p:cNvPr id="13" name="TextBox 12">
            <a:extLst>
              <a:ext uri="{FF2B5EF4-FFF2-40B4-BE49-F238E27FC236}">
                <a16:creationId xmlns:a16="http://schemas.microsoft.com/office/drawing/2014/main" id="{82AABF46-E019-40F2-B0BB-EA94EAF97288}"/>
              </a:ext>
            </a:extLst>
          </p:cNvPr>
          <p:cNvSpPr txBox="1"/>
          <p:nvPr/>
        </p:nvSpPr>
        <p:spPr>
          <a:xfrm>
            <a:off x="759226" y="1436333"/>
            <a:ext cx="2254079" cy="276999"/>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120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Machine </a:t>
            </a:r>
            <a:r>
              <a:rPr kumimoji="0" lang="en-US" altLang="ko-KR"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Learning Workflow</a:t>
            </a:r>
            <a:endParaRPr kumimoji="0" lang="ko-KR" altLang="en-US"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endParaRPr>
          </a:p>
        </p:txBody>
      </p:sp>
      <p:sp>
        <p:nvSpPr>
          <p:cNvPr id="14" name="TextBox 13">
            <a:extLst>
              <a:ext uri="{FF2B5EF4-FFF2-40B4-BE49-F238E27FC236}">
                <a16:creationId xmlns:a16="http://schemas.microsoft.com/office/drawing/2014/main" id="{AD80BBA3-2443-44ED-B347-25F3B240C161}"/>
              </a:ext>
            </a:extLst>
          </p:cNvPr>
          <p:cNvSpPr txBox="1"/>
          <p:nvPr/>
        </p:nvSpPr>
        <p:spPr>
          <a:xfrm>
            <a:off x="4275541" y="1436333"/>
            <a:ext cx="4219361" cy="461665"/>
          </a:xfrm>
          <a:prstGeom prst="rect">
            <a:avLst/>
          </a:prstGeom>
          <a:noFill/>
        </p:spPr>
        <p:txBody>
          <a:bodyPr wrap="none" rtlCol="0">
            <a:spAutoFit/>
          </a:bodyP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Machine Learning Workflow</a:t>
            </a:r>
            <a:r>
              <a:rPr kumimoji="0" lang="ko-KR" altLang="en-US"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의 자동화 수준 향상을 위한 </a:t>
            </a:r>
            <a:endParaRPr kumimoji="0" lang="en-US" altLang="ko-KR"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endParaRPr>
          </a:p>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AI </a:t>
            </a:r>
            <a:r>
              <a:rPr kumimoji="0" lang="en-US" altLang="ko-KR" sz="1200" b="1" i="0" u="none" strike="noStrike" kern="1200" cap="none" spc="0" normalizeH="0" baseline="0" noProof="0" dirty="0" smtClean="0">
                <a:ln>
                  <a:noFill/>
                </a:ln>
                <a:solidFill>
                  <a:prstClr val="black"/>
                </a:solidFill>
                <a:effectLst/>
                <a:uLnTx/>
                <a:uFillTx/>
                <a:latin typeface="맑은 고딕"/>
                <a:ea typeface="맑은 고딕" panose="020B0503020000020004" pitchFamily="50" charset="-127"/>
                <a:cs typeface="Arial"/>
                <a:sym typeface="Arial"/>
              </a:rPr>
              <a:t>Studio </a:t>
            </a:r>
            <a:r>
              <a:rPr kumimoji="0" lang="ko-KR" altLang="en-US" sz="120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설계</a:t>
            </a:r>
          </a:p>
        </p:txBody>
      </p:sp>
      <p:pic>
        <p:nvPicPr>
          <p:cNvPr id="5" name="그림 4">
            <a:extLst>
              <a:ext uri="{FF2B5EF4-FFF2-40B4-BE49-F238E27FC236}">
                <a16:creationId xmlns:a16="http://schemas.microsoft.com/office/drawing/2014/main" id="{2B37446E-8B41-4B35-AEB2-922C2D156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15672"/>
            <a:ext cx="3639617" cy="2621943"/>
          </a:xfrm>
          <a:prstGeom prst="rect">
            <a:avLst/>
          </a:prstGeom>
        </p:spPr>
      </p:pic>
      <p:grpSp>
        <p:nvGrpSpPr>
          <p:cNvPr id="6" name="그룹 5">
            <a:extLst>
              <a:ext uri="{FF2B5EF4-FFF2-40B4-BE49-F238E27FC236}">
                <a16:creationId xmlns:a16="http://schemas.microsoft.com/office/drawing/2014/main" id="{47DA663C-EADD-4909-81C7-2B0F0B4BF5B5}"/>
              </a:ext>
            </a:extLst>
          </p:cNvPr>
          <p:cNvGrpSpPr/>
          <p:nvPr/>
        </p:nvGrpSpPr>
        <p:grpSpPr>
          <a:xfrm>
            <a:off x="358959" y="390668"/>
            <a:ext cx="2321677" cy="557196"/>
            <a:chOff x="77327" y="605414"/>
            <a:chExt cx="2321677" cy="557196"/>
          </a:xfrm>
        </p:grpSpPr>
        <p:sp>
          <p:nvSpPr>
            <p:cNvPr id="73" name="직사각형 72">
              <a:extLst>
                <a:ext uri="{FF2B5EF4-FFF2-40B4-BE49-F238E27FC236}">
                  <a16:creationId xmlns:a16="http://schemas.microsoft.com/office/drawing/2014/main" id="{F7E3D2EE-25CB-477C-888F-A1FD0F5CEE85}"/>
                </a:ext>
              </a:extLst>
            </p:cNvPr>
            <p:cNvSpPr/>
            <p:nvPr/>
          </p:nvSpPr>
          <p:spPr>
            <a:xfrm>
              <a:off x="77327" y="605414"/>
              <a:ext cx="2321677" cy="5571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sym typeface="Arial"/>
              </a:endParaRPr>
            </a:p>
          </p:txBody>
        </p:sp>
        <p:sp>
          <p:nvSpPr>
            <p:cNvPr id="18" name="Rectangle 7">
              <a:extLst>
                <a:ext uri="{FF2B5EF4-FFF2-40B4-BE49-F238E27FC236}">
                  <a16:creationId xmlns:a16="http://schemas.microsoft.com/office/drawing/2014/main" id="{035D71D4-6737-40A1-9F10-C219FE5F1B43}"/>
                </a:ext>
              </a:extLst>
            </p:cNvPr>
            <p:cNvSpPr/>
            <p:nvPr/>
          </p:nvSpPr>
          <p:spPr>
            <a:xfrm>
              <a:off x="523255" y="657097"/>
              <a:ext cx="1838224" cy="461665"/>
            </a:xfrm>
            <a:prstGeom prst="rect">
              <a:avLst/>
            </a:prstGeom>
          </p:spPr>
          <p:txBody>
            <a:bodyPr wrap="square">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rPr>
                <a:t>인공지능 </a:t>
              </a:r>
              <a:r>
                <a:rPr kumimoji="0" lang="en-US" altLang="ko-KR" sz="1200" b="1" i="0" u="none" strike="noStrike" kern="1200" cap="none" spc="0" normalizeH="0" baseline="0" noProof="0" dirty="0" smtClean="0">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rPr>
                <a:t>Studio</a:t>
              </a:r>
              <a:endParaRPr kumimoji="0" lang="en-US" altLang="ko-KR"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endParaRPr>
            </a:p>
            <a:p>
              <a:pPr lvl="0" defTabSz="685800" latinLnBrk="1">
                <a:buClrTx/>
                <a:defRPr/>
              </a:pPr>
              <a:r>
                <a:rPr kumimoji="0" lang="en-US" altLang="ko-KR" sz="1200" b="1" i="0" u="none" strike="noStrike" kern="1200" cap="none" spc="0" normalizeH="0" baseline="0" noProof="0" dirty="0" err="1">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rPr>
                <a:t>Surromind</a:t>
              </a:r>
              <a:r>
                <a:rPr kumimoji="0" lang="en-US" altLang="ko-KR"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rPr>
                <a:t> AI </a:t>
              </a:r>
              <a:r>
                <a:rPr lang="en-US" altLang="ko-KR" sz="1200" b="1" kern="1200" dirty="0">
                  <a:solidFill>
                    <a:prstClr val="black"/>
                  </a:solidFill>
                  <a:latin typeface="맑은 고딕"/>
                  <a:ea typeface="맑은 고딕" panose="020B0503020000020004" pitchFamily="50" charset="-127"/>
                </a:rPr>
                <a:t>Studio</a:t>
              </a:r>
              <a:endParaRPr kumimoji="0" lang="en-US" altLang="ko-KR" sz="1200" b="1" i="0" u="none" strike="noStrike" kern="1200" cap="none" spc="0" normalizeH="0" baseline="3000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Arial"/>
                <a:sym typeface="Arial"/>
              </a:endParaRPr>
            </a:p>
          </p:txBody>
        </p:sp>
        <p:pic>
          <p:nvPicPr>
            <p:cNvPr id="15" name="그림 14">
              <a:extLst>
                <a:ext uri="{FF2B5EF4-FFF2-40B4-BE49-F238E27FC236}">
                  <a16:creationId xmlns:a16="http://schemas.microsoft.com/office/drawing/2014/main" id="{D3868CBF-0F99-4E54-BA8A-F4368A4C1B8B}"/>
                </a:ext>
              </a:extLst>
            </p:cNvPr>
            <p:cNvPicPr>
              <a:picLocks noChangeAspect="1"/>
            </p:cNvPicPr>
            <p:nvPr/>
          </p:nvPicPr>
          <p:blipFill>
            <a:blip r:embed="rId4"/>
            <a:stretch>
              <a:fillRect/>
            </a:stretch>
          </p:blipFill>
          <p:spPr>
            <a:xfrm>
              <a:off x="105482" y="669702"/>
              <a:ext cx="467621" cy="426295"/>
            </a:xfrm>
            <a:prstGeom prst="rect">
              <a:avLst/>
            </a:prstGeom>
          </p:spPr>
        </p:pic>
      </p:grpSp>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618" y="2151795"/>
            <a:ext cx="5390501" cy="2349696"/>
          </a:xfrm>
          <a:prstGeom prst="rect">
            <a:avLst/>
          </a:prstGeom>
        </p:spPr>
      </p:pic>
    </p:spTree>
    <p:extLst>
      <p:ext uri="{BB962C8B-B14F-4D97-AF65-F5344CB8AC3E}">
        <p14:creationId xmlns:p14="http://schemas.microsoft.com/office/powerpoint/2010/main" val="336851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그림 3">
            <a:extLst>
              <a:ext uri="{FF2B5EF4-FFF2-40B4-BE49-F238E27FC236}">
                <a16:creationId xmlns:a16="http://schemas.microsoft.com/office/drawing/2014/main" id="{9B5CCFE0-8F40-46DB-A673-AF73B470273D}"/>
              </a:ext>
            </a:extLst>
          </p:cNvPr>
          <p:cNvPicPr>
            <a:picLocks noChangeAspect="1"/>
          </p:cNvPicPr>
          <p:nvPr/>
        </p:nvPicPr>
        <p:blipFill>
          <a:blip r:embed="rId3"/>
          <a:stretch>
            <a:fillRect/>
          </a:stretch>
        </p:blipFill>
        <p:spPr>
          <a:xfrm>
            <a:off x="796085" y="1007200"/>
            <a:ext cx="7556400" cy="3691616"/>
          </a:xfrm>
          <a:prstGeom prst="rect">
            <a:avLst/>
          </a:prstGeom>
        </p:spPr>
      </p:pic>
      <p:sp>
        <p:nvSpPr>
          <p:cNvPr id="66" name="Google Shape;66;p10"/>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20</a:t>
            </a:fld>
            <a:endParaRPr sz="788" b="1" i="0" u="none" strike="noStrike" cap="none">
              <a:solidFill>
                <a:srgbClr val="262626"/>
              </a:solidFill>
              <a:latin typeface="Malgun Gothic"/>
              <a:ea typeface="Malgun Gothic"/>
              <a:cs typeface="Malgun Gothic"/>
              <a:sym typeface="Malgun Gothic"/>
            </a:endParaRPr>
          </a:p>
        </p:txBody>
      </p:sp>
      <p:sp>
        <p:nvSpPr>
          <p:cNvPr id="67" name="Google Shape;67;p10"/>
          <p:cNvSpPr txBox="1"/>
          <p:nvPr/>
        </p:nvSpPr>
        <p:spPr>
          <a:xfrm>
            <a:off x="218038" y="48019"/>
            <a:ext cx="7947900" cy="3078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solidFill>
                  <a:schemeClr val="dk1"/>
                </a:solidFill>
              </a:rPr>
              <a:t>1.1 프로젝트 생성</a:t>
            </a:r>
            <a:endParaRPr sz="1400" b="0" i="0" u="none" strike="noStrike" cap="none">
              <a:solidFill>
                <a:srgbClr val="000000"/>
              </a:solidFill>
              <a:latin typeface="Arial"/>
              <a:ea typeface="Arial"/>
              <a:cs typeface="Arial"/>
              <a:sym typeface="Arial"/>
            </a:endParaRPr>
          </a:p>
        </p:txBody>
      </p:sp>
      <p:sp>
        <p:nvSpPr>
          <p:cNvPr id="68" name="Google Shape;68;p10"/>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err="1"/>
              <a:t>문제</a:t>
            </a:r>
            <a:r>
              <a:rPr lang="en-US" sz="1100" b="1" dirty="0"/>
              <a:t> </a:t>
            </a:r>
            <a:r>
              <a:rPr lang="en-US" sz="1100" b="1" dirty="0" err="1"/>
              <a:t>정의</a:t>
            </a:r>
            <a:r>
              <a:rPr lang="en-US" sz="1100" b="1" dirty="0"/>
              <a:t>(1)에 </a:t>
            </a:r>
            <a:r>
              <a:rPr lang="en-US" sz="1100" b="1" dirty="0" err="1"/>
              <a:t>따라</a:t>
            </a:r>
            <a:r>
              <a:rPr lang="en-US" sz="1100" b="1" dirty="0"/>
              <a:t> Data </a:t>
            </a:r>
            <a:r>
              <a:rPr lang="ko-KR" altLang="en-US" sz="1100" b="1" dirty="0"/>
              <a:t>전처리 및 </a:t>
            </a:r>
            <a:r>
              <a:rPr lang="en-US" sz="1100" b="1" dirty="0"/>
              <a:t>Algorithm </a:t>
            </a:r>
            <a:r>
              <a:rPr lang="ko-KR" altLang="en-US" sz="1100" b="1" dirty="0"/>
              <a:t>종류</a:t>
            </a:r>
            <a:r>
              <a:rPr lang="en-US" sz="1100" b="1" dirty="0"/>
              <a:t>, Annotation </a:t>
            </a:r>
            <a:r>
              <a:rPr lang="ko-KR" altLang="en-US" sz="1100" b="1" dirty="0"/>
              <a:t>형태가</a:t>
            </a:r>
            <a:r>
              <a:rPr lang="en-US" sz="1100" b="1" dirty="0"/>
              <a:t> </a:t>
            </a:r>
            <a:r>
              <a:rPr lang="en-US" sz="1100" b="1" dirty="0" err="1"/>
              <a:t>달라지게</a:t>
            </a:r>
            <a:r>
              <a:rPr lang="en-US" sz="1100" b="1" dirty="0"/>
              <a:t> </a:t>
            </a:r>
            <a:r>
              <a:rPr lang="en-US" sz="1100" b="1" dirty="0" err="1"/>
              <a:t>됩니다</a:t>
            </a:r>
            <a:r>
              <a:rPr lang="en-US" sz="1100" b="1" dirty="0"/>
              <a:t>. </a:t>
            </a:r>
            <a:r>
              <a:rPr lang="en-US" sz="1100" b="1" dirty="0" err="1"/>
              <a:t>목적에</a:t>
            </a:r>
            <a:r>
              <a:rPr lang="en-US" sz="1100" b="1" dirty="0"/>
              <a:t> </a:t>
            </a:r>
            <a:r>
              <a:rPr lang="en-US" sz="1100" b="1" dirty="0" err="1"/>
              <a:t>맞게</a:t>
            </a:r>
            <a:r>
              <a:rPr lang="en-US" sz="1100" b="1" dirty="0"/>
              <a:t> </a:t>
            </a:r>
            <a:r>
              <a:rPr lang="en-US" sz="1100" b="1" dirty="0" err="1"/>
              <a:t>선택</a:t>
            </a:r>
            <a:r>
              <a:rPr lang="en-US" sz="1100" b="1" dirty="0"/>
              <a:t> 후 </a:t>
            </a:r>
            <a:r>
              <a:rPr lang="en-US" sz="1100" b="1" dirty="0" err="1"/>
              <a:t>기본</a:t>
            </a:r>
            <a:r>
              <a:rPr lang="en-US" sz="1100" b="1" dirty="0"/>
              <a:t> </a:t>
            </a:r>
            <a:r>
              <a:rPr lang="en-US" sz="1100" b="1" dirty="0" err="1"/>
              <a:t>정보</a:t>
            </a:r>
            <a:r>
              <a:rPr lang="en-US" sz="1100" b="1" dirty="0"/>
              <a:t>(2)</a:t>
            </a:r>
            <a:r>
              <a:rPr lang="en-US" sz="1100" b="1" dirty="0" err="1"/>
              <a:t>들을</a:t>
            </a:r>
            <a:r>
              <a:rPr lang="en-US" sz="1100" b="1" dirty="0"/>
              <a:t> </a:t>
            </a:r>
            <a:r>
              <a:rPr lang="en-US" sz="1100" b="1" dirty="0" err="1"/>
              <a:t>입력하여</a:t>
            </a:r>
            <a:r>
              <a:rPr lang="en-US" sz="1100" b="1" dirty="0"/>
              <a:t> </a:t>
            </a:r>
            <a:r>
              <a:rPr lang="en-US" sz="1100" b="1" dirty="0" err="1"/>
              <a:t>OK버튼을</a:t>
            </a:r>
            <a:r>
              <a:rPr lang="en-US" sz="1100" b="1" dirty="0"/>
              <a:t> </a:t>
            </a:r>
            <a:r>
              <a:rPr lang="en-US" sz="1100" b="1" dirty="0" err="1"/>
              <a:t>클릭합니다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69" name="Google Shape;69;p10"/>
          <p:cNvSpPr txBox="1"/>
          <p:nvPr/>
        </p:nvSpPr>
        <p:spPr>
          <a:xfrm>
            <a:off x="2130150" y="1744200"/>
            <a:ext cx="3726000" cy="1870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70" name="Google Shape;70;p10"/>
          <p:cNvSpPr txBox="1"/>
          <p:nvPr/>
        </p:nvSpPr>
        <p:spPr>
          <a:xfrm>
            <a:off x="5904525" y="1744200"/>
            <a:ext cx="2148300" cy="1870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71" name="Google Shape;71;p10"/>
          <p:cNvSpPr txBox="1"/>
          <p:nvPr/>
        </p:nvSpPr>
        <p:spPr>
          <a:xfrm>
            <a:off x="3855850" y="36144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72" name="Google Shape;72;p10"/>
          <p:cNvSpPr txBox="1"/>
          <p:nvPr/>
        </p:nvSpPr>
        <p:spPr>
          <a:xfrm>
            <a:off x="6756075" y="36144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4" name="그림 3">
            <a:extLst>
              <a:ext uri="{FF2B5EF4-FFF2-40B4-BE49-F238E27FC236}">
                <a16:creationId xmlns:a16="http://schemas.microsoft.com/office/drawing/2014/main" id="{19439E20-B424-44A4-AC72-19D4D130AFF2}"/>
              </a:ext>
            </a:extLst>
          </p:cNvPr>
          <p:cNvPicPr>
            <a:picLocks noChangeAspect="1"/>
          </p:cNvPicPr>
          <p:nvPr/>
        </p:nvPicPr>
        <p:blipFill>
          <a:blip r:embed="rId3"/>
          <a:stretch>
            <a:fillRect/>
          </a:stretch>
        </p:blipFill>
        <p:spPr>
          <a:xfrm>
            <a:off x="796085" y="1007200"/>
            <a:ext cx="7556400" cy="3691616"/>
          </a:xfrm>
          <a:prstGeom prst="rect">
            <a:avLst/>
          </a:prstGeom>
        </p:spPr>
      </p:pic>
      <p:sp>
        <p:nvSpPr>
          <p:cNvPr id="78" name="Google Shape;78;p11"/>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21</a:t>
            </a:fld>
            <a:endParaRPr sz="788" b="1" i="0" u="none" strike="noStrike" cap="none">
              <a:solidFill>
                <a:srgbClr val="262626"/>
              </a:solidFill>
              <a:latin typeface="Malgun Gothic"/>
              <a:ea typeface="Malgun Gothic"/>
              <a:cs typeface="Malgun Gothic"/>
              <a:sym typeface="Malgun Gothic"/>
            </a:endParaRPr>
          </a:p>
        </p:txBody>
      </p:sp>
      <p:sp>
        <p:nvSpPr>
          <p:cNvPr id="79" name="Google Shape;79;p11"/>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solidFill>
                  <a:schemeClr val="dk1"/>
                </a:solidFill>
              </a:rPr>
              <a:t>1.2 Dataset </a:t>
            </a:r>
            <a:r>
              <a:rPr lang="ko-KR" altLang="en-US">
                <a:solidFill>
                  <a:schemeClr val="dk1"/>
                </a:solidFill>
              </a:rPr>
              <a:t>등록</a:t>
            </a:r>
            <a:endParaRPr sz="1400" b="0" i="0" u="none" strike="noStrike" cap="none">
              <a:solidFill>
                <a:srgbClr val="000000"/>
              </a:solidFill>
              <a:latin typeface="Arial"/>
              <a:ea typeface="Arial"/>
              <a:cs typeface="Arial"/>
              <a:sym typeface="Arial"/>
            </a:endParaRPr>
          </a:p>
        </p:txBody>
      </p:sp>
      <p:sp>
        <p:nvSpPr>
          <p:cNvPr id="80" name="Google Shape;80;p11"/>
          <p:cNvSpPr txBox="1"/>
          <p:nvPr/>
        </p:nvSpPr>
        <p:spPr>
          <a:xfrm>
            <a:off x="397851" y="593200"/>
            <a:ext cx="8553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altLang="en-US" sz="1100" b="1" dirty="0"/>
              <a:t>작업할 </a:t>
            </a:r>
            <a:r>
              <a:rPr lang="en-US" sz="1100" b="1" dirty="0" err="1"/>
              <a:t>프로젝트</a:t>
            </a:r>
            <a:r>
              <a:rPr lang="ko-KR" altLang="en-US" sz="1100" b="1" dirty="0"/>
              <a:t>를</a:t>
            </a:r>
            <a:r>
              <a:rPr lang="en-US" sz="1100" b="1" dirty="0"/>
              <a:t> </a:t>
            </a:r>
            <a:r>
              <a:rPr lang="en-US" sz="1100" b="1" dirty="0" err="1"/>
              <a:t>선택</a:t>
            </a:r>
            <a:r>
              <a:rPr lang="en-US" sz="1100" b="1" dirty="0"/>
              <a:t> 후 </a:t>
            </a:r>
            <a:r>
              <a:rPr lang="en-US" sz="1100" b="1" dirty="0" err="1"/>
              <a:t>로드합니다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81" name="Google Shape;81;p11"/>
          <p:cNvSpPr txBox="1"/>
          <p:nvPr/>
        </p:nvSpPr>
        <p:spPr>
          <a:xfrm>
            <a:off x="7407225" y="4482661"/>
            <a:ext cx="6861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4" name="그림 3">
            <a:extLst>
              <a:ext uri="{FF2B5EF4-FFF2-40B4-BE49-F238E27FC236}">
                <a16:creationId xmlns:a16="http://schemas.microsoft.com/office/drawing/2014/main" id="{9BB0863D-94DC-4965-ADF1-F6723F12321A}"/>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87" name="Google Shape;87;p12"/>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22</a:t>
            </a:fld>
            <a:endParaRPr sz="788" b="1" i="0" u="none" strike="noStrike" cap="none">
              <a:solidFill>
                <a:srgbClr val="262626"/>
              </a:solidFill>
              <a:latin typeface="Malgun Gothic"/>
              <a:ea typeface="Malgun Gothic"/>
              <a:cs typeface="Malgun Gothic"/>
              <a:sym typeface="Malgun Gothic"/>
            </a:endParaRPr>
          </a:p>
        </p:txBody>
      </p:sp>
      <p:sp>
        <p:nvSpPr>
          <p:cNvPr id="88" name="Google Shape;88;p12"/>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solidFill>
                  <a:schemeClr val="dk1"/>
                </a:solidFill>
              </a:rPr>
              <a:t>1.2 Dataset </a:t>
            </a:r>
            <a:r>
              <a:rPr lang="ko-KR" altLang="en-US">
                <a:solidFill>
                  <a:schemeClr val="dk1"/>
                </a:solidFill>
              </a:rPr>
              <a:t>등록</a:t>
            </a:r>
            <a:endParaRPr sz="1400" b="0" i="0" u="none" strike="noStrike" cap="none">
              <a:solidFill>
                <a:srgbClr val="000000"/>
              </a:solidFill>
              <a:latin typeface="Arial"/>
              <a:ea typeface="Arial"/>
              <a:cs typeface="Arial"/>
              <a:sym typeface="Arial"/>
            </a:endParaRPr>
          </a:p>
        </p:txBody>
      </p:sp>
      <p:sp>
        <p:nvSpPr>
          <p:cNvPr id="89" name="Google Shape;89;p12"/>
          <p:cNvSpPr txBox="1"/>
          <p:nvPr/>
        </p:nvSpPr>
        <p:spPr>
          <a:xfrm>
            <a:off x="397851" y="593200"/>
            <a:ext cx="8553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a:t>Data </a:t>
            </a:r>
            <a:r>
              <a:rPr lang="en-US" sz="1100" b="1" dirty="0" err="1"/>
              <a:t>메뉴</a:t>
            </a:r>
            <a:r>
              <a:rPr lang="en-US" sz="1100" b="1" dirty="0"/>
              <a:t>(1)</a:t>
            </a:r>
            <a:r>
              <a:rPr lang="en-US" sz="1100" b="1" dirty="0" err="1"/>
              <a:t>에서</a:t>
            </a:r>
            <a:r>
              <a:rPr lang="en-US" sz="1100" b="1" dirty="0"/>
              <a:t> New Dataset(2) </a:t>
            </a:r>
            <a:r>
              <a:rPr lang="en-US" sz="1100" b="1" dirty="0" err="1"/>
              <a:t>버튼을</a:t>
            </a:r>
            <a:r>
              <a:rPr lang="en-US" sz="1100" b="1" dirty="0"/>
              <a:t> </a:t>
            </a:r>
            <a:r>
              <a:rPr lang="en-US" sz="1100" b="1" dirty="0" err="1"/>
              <a:t>클릭합니다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90" name="Google Shape;90;p12"/>
          <p:cNvSpPr txBox="1"/>
          <p:nvPr/>
        </p:nvSpPr>
        <p:spPr>
          <a:xfrm>
            <a:off x="749625" y="2360475"/>
            <a:ext cx="11133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91" name="Google Shape;91;p12"/>
          <p:cNvSpPr txBox="1"/>
          <p:nvPr/>
        </p:nvSpPr>
        <p:spPr>
          <a:xfrm>
            <a:off x="397850" y="226357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92" name="Google Shape;92;p12"/>
          <p:cNvSpPr txBox="1"/>
          <p:nvPr/>
        </p:nvSpPr>
        <p:spPr>
          <a:xfrm>
            <a:off x="6497986" y="4323743"/>
            <a:ext cx="7161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93" name="Google Shape;93;p12"/>
          <p:cNvSpPr txBox="1"/>
          <p:nvPr/>
        </p:nvSpPr>
        <p:spPr>
          <a:xfrm>
            <a:off x="6067900" y="42344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4" name="그림 3">
            <a:extLst>
              <a:ext uri="{FF2B5EF4-FFF2-40B4-BE49-F238E27FC236}">
                <a16:creationId xmlns:a16="http://schemas.microsoft.com/office/drawing/2014/main" id="{FF2269B7-47D0-4DC7-A906-A153D4D49C73}"/>
              </a:ext>
            </a:extLst>
          </p:cNvPr>
          <p:cNvPicPr>
            <a:picLocks noChangeAspect="1"/>
          </p:cNvPicPr>
          <p:nvPr/>
        </p:nvPicPr>
        <p:blipFill>
          <a:blip r:embed="rId3"/>
          <a:stretch>
            <a:fillRect/>
          </a:stretch>
        </p:blipFill>
        <p:spPr>
          <a:xfrm>
            <a:off x="796075" y="1212606"/>
            <a:ext cx="7556400" cy="3691616"/>
          </a:xfrm>
          <a:prstGeom prst="rect">
            <a:avLst/>
          </a:prstGeom>
        </p:spPr>
      </p:pic>
      <p:sp>
        <p:nvSpPr>
          <p:cNvPr id="99" name="Google Shape;99;p13"/>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23</a:t>
            </a:fld>
            <a:endParaRPr sz="788" b="1" i="0" u="none" strike="noStrike" cap="none">
              <a:solidFill>
                <a:srgbClr val="262626"/>
              </a:solidFill>
              <a:latin typeface="Malgun Gothic"/>
              <a:ea typeface="Malgun Gothic"/>
              <a:cs typeface="Malgun Gothic"/>
              <a:sym typeface="Malgun Gothic"/>
            </a:endParaRPr>
          </a:p>
        </p:txBody>
      </p:sp>
      <p:sp>
        <p:nvSpPr>
          <p:cNvPr id="100" name="Google Shape;100;p13"/>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solidFill>
                  <a:schemeClr val="dk1"/>
                </a:solidFill>
              </a:rPr>
              <a:t>1.2 Dataset </a:t>
            </a:r>
            <a:r>
              <a:rPr lang="ko-KR" altLang="en-US">
                <a:solidFill>
                  <a:schemeClr val="dk1"/>
                </a:solidFill>
              </a:rPr>
              <a:t>등록</a:t>
            </a:r>
            <a:endParaRPr sz="1400" b="0" i="0" u="none" strike="noStrike" cap="none">
              <a:solidFill>
                <a:srgbClr val="000000"/>
              </a:solidFill>
              <a:latin typeface="Arial"/>
              <a:ea typeface="Arial"/>
              <a:cs typeface="Arial"/>
              <a:sym typeface="Arial"/>
            </a:endParaRPr>
          </a:p>
        </p:txBody>
      </p:sp>
      <p:sp>
        <p:nvSpPr>
          <p:cNvPr id="101" name="Google Shape;101;p13"/>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err="1"/>
              <a:t>Upload버튼</a:t>
            </a:r>
            <a:r>
              <a:rPr lang="en-US" sz="1100" b="1" dirty="0">
                <a:solidFill>
                  <a:schemeClr val="dk1"/>
                </a:solidFill>
              </a:rPr>
              <a:t>(1)</a:t>
            </a:r>
            <a:r>
              <a:rPr lang="en-US" sz="1100" b="1" dirty="0" err="1"/>
              <a:t>이나</a:t>
            </a:r>
            <a:r>
              <a:rPr lang="en-US" sz="1100" b="1" dirty="0"/>
              <a:t> Drag and Drop(2)을 </a:t>
            </a:r>
            <a:r>
              <a:rPr lang="en-US" sz="1100" b="1" dirty="0" err="1"/>
              <a:t>통해</a:t>
            </a:r>
            <a:r>
              <a:rPr lang="en-US" sz="1100" b="1" dirty="0"/>
              <a:t> </a:t>
            </a:r>
            <a:r>
              <a:rPr lang="en-US" sz="1100" b="1" dirty="0" err="1"/>
              <a:t>데이터를</a:t>
            </a:r>
            <a:r>
              <a:rPr lang="en-US" sz="1100" b="1" dirty="0"/>
              <a:t> </a:t>
            </a:r>
            <a:r>
              <a:rPr lang="en-US" sz="1100" b="1" dirty="0" err="1"/>
              <a:t>업로드</a:t>
            </a:r>
            <a:r>
              <a:rPr lang="en-US" sz="1100" b="1" dirty="0"/>
              <a:t> 한 뒤, </a:t>
            </a:r>
            <a:r>
              <a:rPr lang="en-US" sz="1100" b="1" dirty="0" err="1"/>
              <a:t>기본정보</a:t>
            </a:r>
            <a:r>
              <a:rPr lang="en-US" sz="1100" b="1" dirty="0"/>
              <a:t>(3)를 </a:t>
            </a:r>
            <a:r>
              <a:rPr lang="en-US" sz="1100" b="1" dirty="0" err="1"/>
              <a:t>입력하여</a:t>
            </a:r>
            <a:r>
              <a:rPr lang="en-US" sz="1100" b="1" dirty="0"/>
              <a:t> </a:t>
            </a:r>
            <a:r>
              <a:rPr lang="en-US" sz="1100" b="1" dirty="0" err="1"/>
              <a:t>data를</a:t>
            </a:r>
            <a:r>
              <a:rPr lang="en-US" sz="1100" b="1" dirty="0"/>
              <a:t> </a:t>
            </a:r>
            <a:r>
              <a:rPr lang="en-US" sz="1100" b="1" dirty="0" err="1"/>
              <a:t>생성합니다</a:t>
            </a:r>
            <a:r>
              <a:rPr lang="en-US" sz="1100" b="1" dirty="0"/>
              <a:t>.</a:t>
            </a:r>
            <a:endParaRPr sz="1100" b="1" dirty="0"/>
          </a:p>
          <a:p>
            <a:pPr marL="0" marR="0" lvl="0" indent="0" algn="l" rtl="0">
              <a:lnSpc>
                <a:spcPct val="100000"/>
              </a:lnSpc>
              <a:spcBef>
                <a:spcPts val="0"/>
              </a:spcBef>
              <a:spcAft>
                <a:spcPts val="0"/>
              </a:spcAft>
              <a:buNone/>
            </a:pPr>
            <a:r>
              <a:rPr lang="en-US" sz="1100" b="1" dirty="0"/>
              <a:t>Shared </a:t>
            </a:r>
            <a:r>
              <a:rPr lang="en-US" sz="1100" b="1" dirty="0" err="1"/>
              <a:t>버튼</a:t>
            </a:r>
            <a:r>
              <a:rPr lang="en-US" sz="1100" b="1" dirty="0"/>
              <a:t>(4)을 </a:t>
            </a:r>
            <a:r>
              <a:rPr lang="en-US" sz="1100" b="1" dirty="0" err="1"/>
              <a:t>통해</a:t>
            </a:r>
            <a:r>
              <a:rPr lang="en-US" sz="1100" b="1" dirty="0"/>
              <a:t> </a:t>
            </a:r>
            <a:r>
              <a:rPr lang="en-US" sz="1100" b="1" dirty="0" err="1"/>
              <a:t>그룹</a:t>
            </a:r>
            <a:r>
              <a:rPr lang="en-US" sz="1100" b="1" dirty="0"/>
              <a:t> </a:t>
            </a:r>
            <a:r>
              <a:rPr lang="en-US" sz="1100" b="1" dirty="0" err="1"/>
              <a:t>내에서</a:t>
            </a:r>
            <a:r>
              <a:rPr lang="en-US" sz="1100" b="1" dirty="0"/>
              <a:t> </a:t>
            </a:r>
            <a:r>
              <a:rPr lang="en-US" sz="1100" b="1" dirty="0" err="1"/>
              <a:t>공유된</a:t>
            </a:r>
            <a:r>
              <a:rPr lang="en-US" sz="1100" b="1" dirty="0"/>
              <a:t> </a:t>
            </a:r>
            <a:r>
              <a:rPr lang="en-US" sz="1100" b="1" dirty="0" err="1"/>
              <a:t>데이터셋을</a:t>
            </a:r>
            <a:r>
              <a:rPr lang="en-US" sz="1100" b="1" dirty="0"/>
              <a:t> </a:t>
            </a:r>
            <a:r>
              <a:rPr lang="en-US" sz="1100" b="1" dirty="0" err="1"/>
              <a:t>가져올</a:t>
            </a:r>
            <a:r>
              <a:rPr lang="en-US" sz="1100" b="1" dirty="0"/>
              <a:t> 수 </a:t>
            </a:r>
            <a:r>
              <a:rPr lang="en-US" sz="1100" b="1" dirty="0" err="1"/>
              <a:t>있습니다</a:t>
            </a:r>
            <a:r>
              <a:rPr lang="en-US" sz="1100" b="1" dirty="0"/>
              <a:t>.</a:t>
            </a:r>
            <a:endParaRPr sz="1100" b="1" dirty="0"/>
          </a:p>
        </p:txBody>
      </p:sp>
      <p:sp>
        <p:nvSpPr>
          <p:cNvPr id="102" name="Google Shape;102;p13"/>
          <p:cNvSpPr txBox="1"/>
          <p:nvPr/>
        </p:nvSpPr>
        <p:spPr>
          <a:xfrm>
            <a:off x="1861598" y="2069369"/>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103" name="Google Shape;103;p13"/>
          <p:cNvSpPr txBox="1"/>
          <p:nvPr/>
        </p:nvSpPr>
        <p:spPr>
          <a:xfrm>
            <a:off x="2220879" y="2206919"/>
            <a:ext cx="423258"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4" name="Google Shape;104;p13"/>
          <p:cNvSpPr txBox="1"/>
          <p:nvPr/>
        </p:nvSpPr>
        <p:spPr>
          <a:xfrm>
            <a:off x="1861598" y="237334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05" name="Google Shape;105;p13"/>
          <p:cNvSpPr txBox="1"/>
          <p:nvPr/>
        </p:nvSpPr>
        <p:spPr>
          <a:xfrm>
            <a:off x="2207248" y="2373344"/>
            <a:ext cx="2745000" cy="21183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6" name="Google Shape;106;p13"/>
          <p:cNvSpPr txBox="1"/>
          <p:nvPr/>
        </p:nvSpPr>
        <p:spPr>
          <a:xfrm>
            <a:off x="5195271" y="2011621"/>
            <a:ext cx="2154600" cy="7752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7" name="Google Shape;107;p13"/>
          <p:cNvSpPr txBox="1"/>
          <p:nvPr/>
        </p:nvSpPr>
        <p:spPr>
          <a:xfrm>
            <a:off x="7365036" y="2138196"/>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
        <p:nvSpPr>
          <p:cNvPr id="110" name="Google Shape;110;p13"/>
          <p:cNvSpPr txBox="1"/>
          <p:nvPr/>
        </p:nvSpPr>
        <p:spPr>
          <a:xfrm>
            <a:off x="2664186" y="2206919"/>
            <a:ext cx="38478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11" name="Google Shape;111;p13"/>
          <p:cNvSpPr txBox="1"/>
          <p:nvPr/>
        </p:nvSpPr>
        <p:spPr>
          <a:xfrm>
            <a:off x="2826366" y="189507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(4)</a:t>
            </a:r>
            <a:endParaRPr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0" name="그림 9">
            <a:extLst>
              <a:ext uri="{FF2B5EF4-FFF2-40B4-BE49-F238E27FC236}">
                <a16:creationId xmlns:a16="http://schemas.microsoft.com/office/drawing/2014/main" id="{80E454AF-8D81-4F11-AC50-C5BD6558B6C0}"/>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17" name="Google Shape;117;p14"/>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24</a:t>
            </a:fld>
            <a:endParaRPr sz="788" b="1" i="0" u="none" strike="noStrike" cap="none">
              <a:solidFill>
                <a:srgbClr val="262626"/>
              </a:solidFill>
              <a:latin typeface="Malgun Gothic"/>
              <a:ea typeface="Malgun Gothic"/>
              <a:cs typeface="Malgun Gothic"/>
              <a:sym typeface="Malgun Gothic"/>
            </a:endParaRPr>
          </a:p>
        </p:txBody>
      </p:sp>
      <p:sp>
        <p:nvSpPr>
          <p:cNvPr id="118" name="Google Shape;118;p14"/>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solidFill>
                  <a:schemeClr val="dk1"/>
                </a:solidFill>
              </a:rPr>
              <a:t>1.2 Dataset </a:t>
            </a:r>
            <a:r>
              <a:rPr lang="ko-KR" altLang="en-US">
                <a:solidFill>
                  <a:schemeClr val="dk1"/>
                </a:solidFill>
              </a:rPr>
              <a:t>등록</a:t>
            </a:r>
            <a:endParaRPr sz="1400" b="0" i="0" u="none" strike="noStrike" cap="none">
              <a:solidFill>
                <a:srgbClr val="000000"/>
              </a:solidFill>
              <a:latin typeface="Arial"/>
              <a:ea typeface="Arial"/>
              <a:cs typeface="Arial"/>
              <a:sym typeface="Arial"/>
            </a:endParaRPr>
          </a:p>
        </p:txBody>
      </p:sp>
      <p:sp>
        <p:nvSpPr>
          <p:cNvPr id="119" name="Google Shape;119;p14"/>
          <p:cNvSpPr txBox="1"/>
          <p:nvPr/>
        </p:nvSpPr>
        <p:spPr>
          <a:xfrm>
            <a:off x="397851" y="593200"/>
            <a:ext cx="8553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a:t>Annotation </a:t>
            </a:r>
            <a:r>
              <a:rPr lang="en-US" sz="1100" b="1" dirty="0" err="1"/>
              <a:t>작업을</a:t>
            </a:r>
            <a:r>
              <a:rPr lang="en-US" sz="1100" b="1" dirty="0"/>
              <a:t> </a:t>
            </a:r>
            <a:r>
              <a:rPr lang="en-US" sz="1100" b="1" dirty="0" err="1"/>
              <a:t>통해</a:t>
            </a:r>
            <a:r>
              <a:rPr lang="en-US" sz="1100" b="1" dirty="0"/>
              <a:t> </a:t>
            </a:r>
            <a:r>
              <a:rPr lang="en-US" sz="1100" b="1" dirty="0" err="1"/>
              <a:t>Label을</a:t>
            </a:r>
            <a:r>
              <a:rPr lang="en-US" sz="1100" b="1" dirty="0"/>
              <a:t> </a:t>
            </a:r>
            <a:r>
              <a:rPr lang="en-US" sz="1100" b="1" dirty="0" err="1"/>
              <a:t>등록할</a:t>
            </a:r>
            <a:r>
              <a:rPr lang="en-US" sz="1100" b="1" dirty="0"/>
              <a:t> </a:t>
            </a:r>
            <a:r>
              <a:rPr lang="en-US" sz="1100" b="1" dirty="0" err="1"/>
              <a:t>것이기</a:t>
            </a:r>
            <a:r>
              <a:rPr lang="en-US" sz="1100" b="1" dirty="0"/>
              <a:t> </a:t>
            </a:r>
            <a:r>
              <a:rPr lang="en-US" sz="1100" b="1" dirty="0" err="1"/>
              <a:t>때문에</a:t>
            </a:r>
            <a:r>
              <a:rPr lang="en-US" sz="1100" b="1" dirty="0"/>
              <a:t> Label Upload(1)는 </a:t>
            </a:r>
            <a:r>
              <a:rPr lang="en-US" sz="1100" b="1" dirty="0" err="1"/>
              <a:t>하지</a:t>
            </a:r>
            <a:r>
              <a:rPr lang="en-US" sz="1100" b="1" dirty="0"/>
              <a:t> </a:t>
            </a:r>
            <a:r>
              <a:rPr lang="en-US" sz="1100" b="1" dirty="0" err="1"/>
              <a:t>않습니다</a:t>
            </a:r>
            <a:r>
              <a:rPr lang="en-US" sz="1100" b="1" dirty="0"/>
              <a:t>.</a:t>
            </a:r>
            <a:br>
              <a:rPr lang="en-US" sz="1100" b="1" dirty="0"/>
            </a:br>
            <a:r>
              <a:rPr lang="en-US" sz="1100" b="1" dirty="0" err="1"/>
              <a:t>데이터의</a:t>
            </a:r>
            <a:r>
              <a:rPr lang="en-US" sz="1100" b="1" dirty="0"/>
              <a:t> </a:t>
            </a:r>
            <a:r>
              <a:rPr lang="en-US" sz="1100" b="1" dirty="0" err="1"/>
              <a:t>공개여부</a:t>
            </a:r>
            <a:r>
              <a:rPr lang="en-US" sz="1100" b="1" dirty="0"/>
              <a:t>(2)를 </a:t>
            </a:r>
            <a:r>
              <a:rPr lang="en-US" sz="1100" b="1" dirty="0" err="1"/>
              <a:t>체크합니다</a:t>
            </a:r>
            <a:r>
              <a:rPr lang="en-US" sz="1100" b="1" dirty="0"/>
              <a:t>. Shared</a:t>
            </a:r>
            <a:r>
              <a:rPr lang="ko-KR" altLang="en-US" sz="1100" b="1" dirty="0"/>
              <a:t>를 선택하는 경우</a:t>
            </a:r>
            <a:r>
              <a:rPr lang="en-US" altLang="ko-KR" sz="1100" b="1" dirty="0"/>
              <a:t>, </a:t>
            </a:r>
            <a:r>
              <a:rPr lang="ko-KR" altLang="en-US" sz="1100" b="1" dirty="0"/>
              <a:t>사용자 </a:t>
            </a:r>
            <a:r>
              <a:rPr lang="en-US" altLang="ko-KR" sz="1100" b="1" dirty="0"/>
              <a:t>Group </a:t>
            </a:r>
            <a:r>
              <a:rPr lang="ko-KR" altLang="en-US" sz="1100" b="1" dirty="0"/>
              <a:t>내에서 공유됩니다</a:t>
            </a:r>
            <a:r>
              <a:rPr lang="en-US" altLang="ko-KR" sz="1100" b="1" dirty="0"/>
              <a:t>.</a:t>
            </a:r>
            <a:endParaRPr sz="1100" b="1" dirty="0"/>
          </a:p>
        </p:txBody>
      </p:sp>
      <p:sp>
        <p:nvSpPr>
          <p:cNvPr id="120" name="Google Shape;120;p14"/>
          <p:cNvSpPr txBox="1"/>
          <p:nvPr/>
        </p:nvSpPr>
        <p:spPr>
          <a:xfrm>
            <a:off x="5193300" y="2627425"/>
            <a:ext cx="2325300" cy="356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21" name="Google Shape;121;p14"/>
          <p:cNvSpPr txBox="1"/>
          <p:nvPr/>
        </p:nvSpPr>
        <p:spPr>
          <a:xfrm>
            <a:off x="7578950" y="25680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122" name="Google Shape;122;p14"/>
          <p:cNvSpPr txBox="1"/>
          <p:nvPr/>
        </p:nvSpPr>
        <p:spPr>
          <a:xfrm>
            <a:off x="5193300" y="3006187"/>
            <a:ext cx="2325300" cy="6900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23" name="Google Shape;123;p14"/>
          <p:cNvSpPr txBox="1"/>
          <p:nvPr/>
        </p:nvSpPr>
        <p:spPr>
          <a:xfrm>
            <a:off x="7578950" y="294673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FF555862-74D6-4A3E-A88D-889F66D1C543}"/>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25</a:t>
            </a:fld>
            <a:endParaRPr sz="788" b="1" i="0" u="none" strike="noStrike" cap="none" dirty="0">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1.3 </a:t>
            </a:r>
            <a:r>
              <a:rPr lang="ko-KR" altLang="en-US" dirty="0">
                <a:solidFill>
                  <a:schemeClr val="dk1"/>
                </a:solidFill>
              </a:rPr>
              <a:t>데이터 전처리</a:t>
            </a:r>
            <a:endParaRPr lang="en-US" altLang="ko-KR" dirty="0"/>
          </a:p>
        </p:txBody>
      </p:sp>
      <p:sp>
        <p:nvSpPr>
          <p:cNvPr id="131" name="Google Shape;131;p15"/>
          <p:cNvSpPr txBox="1"/>
          <p:nvPr/>
        </p:nvSpPr>
        <p:spPr>
          <a:xfrm>
            <a:off x="397851" y="593200"/>
            <a:ext cx="85533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dirty="0" err="1">
                <a:solidFill>
                  <a:schemeClr val="dk1"/>
                </a:solidFill>
              </a:rPr>
              <a:t>Dataset의</a:t>
            </a:r>
            <a:r>
              <a:rPr lang="en-US" sz="1100" b="1" dirty="0">
                <a:solidFill>
                  <a:schemeClr val="dk1"/>
                </a:solidFill>
              </a:rPr>
              <a:t> </a:t>
            </a:r>
            <a:r>
              <a:rPr lang="en-US" sz="1100" b="1" dirty="0" err="1">
                <a:solidFill>
                  <a:schemeClr val="dk1"/>
                </a:solidFill>
              </a:rPr>
              <a:t>우측의</a:t>
            </a:r>
            <a:r>
              <a:rPr lang="en-US" sz="1100" b="1" dirty="0">
                <a:solidFill>
                  <a:schemeClr val="dk1"/>
                </a:solidFill>
              </a:rPr>
              <a:t> More </a:t>
            </a:r>
            <a:r>
              <a:rPr lang="en-US" sz="1100" b="1" dirty="0" err="1">
                <a:solidFill>
                  <a:schemeClr val="dk1"/>
                </a:solidFill>
              </a:rPr>
              <a:t>버튼</a:t>
            </a:r>
            <a:r>
              <a:rPr lang="en-US" sz="1100" b="1" dirty="0">
                <a:solidFill>
                  <a:schemeClr val="dk1"/>
                </a:solidFill>
              </a:rPr>
              <a:t>(1)을 </a:t>
            </a:r>
            <a:r>
              <a:rPr lang="en-US" sz="1100" b="1" dirty="0" err="1">
                <a:solidFill>
                  <a:schemeClr val="dk1"/>
                </a:solidFill>
              </a:rPr>
              <a:t>선택</a:t>
            </a:r>
            <a:r>
              <a:rPr lang="en-US" sz="1100" b="1" dirty="0">
                <a:solidFill>
                  <a:schemeClr val="dk1"/>
                </a:solidFill>
              </a:rPr>
              <a:t> 후 Preprocess </a:t>
            </a:r>
            <a:r>
              <a:rPr lang="en-US" sz="1100" b="1" dirty="0" err="1">
                <a:solidFill>
                  <a:schemeClr val="dk1"/>
                </a:solidFill>
              </a:rPr>
              <a:t>버튼</a:t>
            </a:r>
            <a:r>
              <a:rPr lang="en-US" sz="1100" b="1" dirty="0">
                <a:solidFill>
                  <a:schemeClr val="dk1"/>
                </a:solidFill>
              </a:rPr>
              <a:t>(2)을 </a:t>
            </a:r>
            <a:r>
              <a:rPr lang="en-US" sz="1100" b="1" dirty="0" err="1">
                <a:solidFill>
                  <a:schemeClr val="dk1"/>
                </a:solidFill>
              </a:rPr>
              <a:t>클릭합니다</a:t>
            </a:r>
            <a:r>
              <a:rPr lang="en-US" sz="1100" b="1" dirty="0">
                <a:solidFill>
                  <a:schemeClr val="dk1"/>
                </a:solidFill>
              </a:rPr>
              <a:t>.</a:t>
            </a:r>
            <a:endParaRPr sz="1100" b="1" dirty="0"/>
          </a:p>
        </p:txBody>
      </p:sp>
      <p:sp>
        <p:nvSpPr>
          <p:cNvPr id="132" name="Google Shape;132;p15"/>
          <p:cNvSpPr txBox="1"/>
          <p:nvPr/>
        </p:nvSpPr>
        <p:spPr>
          <a:xfrm>
            <a:off x="7502300" y="213277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33" name="Google Shape;133;p15"/>
          <p:cNvSpPr txBox="1"/>
          <p:nvPr/>
        </p:nvSpPr>
        <p:spPr>
          <a:xfrm>
            <a:off x="7847950" y="2361639"/>
            <a:ext cx="27180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4" name="Google Shape;134;p15"/>
          <p:cNvSpPr txBox="1"/>
          <p:nvPr/>
        </p:nvSpPr>
        <p:spPr>
          <a:xfrm>
            <a:off x="7063929" y="236965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35" name="Google Shape;135;p15"/>
          <p:cNvSpPr txBox="1"/>
          <p:nvPr/>
        </p:nvSpPr>
        <p:spPr>
          <a:xfrm>
            <a:off x="7408408" y="2507208"/>
            <a:ext cx="52500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25522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CF03454A-4F2D-4314-A7D4-29980AC2E67B}"/>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26</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1.3 </a:t>
            </a:r>
            <a:r>
              <a:rPr lang="ko-KR" altLang="en-US" dirty="0">
                <a:solidFill>
                  <a:schemeClr val="dk1"/>
                </a:solidFill>
              </a:rPr>
              <a:t>데이터 전처리</a:t>
            </a:r>
            <a:endParaRPr lang="en-US" altLang="ko-KR" dirty="0"/>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altLang="en-US" sz="1100" b="1" dirty="0">
                <a:solidFill>
                  <a:schemeClr val="dk1"/>
                </a:solidFill>
              </a:rPr>
              <a:t>원하는 </a:t>
            </a:r>
            <a:r>
              <a:rPr lang="en-US" altLang="ko-KR" sz="1100" b="1" dirty="0">
                <a:solidFill>
                  <a:schemeClr val="dk1"/>
                </a:solidFill>
              </a:rPr>
              <a:t>Method(1)</a:t>
            </a:r>
            <a:r>
              <a:rPr lang="ko-KR" altLang="en-US" sz="1100" b="1" dirty="0">
                <a:solidFill>
                  <a:schemeClr val="dk1"/>
                </a:solidFill>
              </a:rPr>
              <a:t>를 선택한 후</a:t>
            </a:r>
            <a:r>
              <a:rPr lang="en-US" altLang="ko-KR" sz="1100" b="1" dirty="0">
                <a:solidFill>
                  <a:schemeClr val="dk1"/>
                </a:solidFill>
              </a:rPr>
              <a:t>, </a:t>
            </a:r>
            <a:r>
              <a:rPr lang="ko-KR" altLang="en-US" sz="1100" b="1" dirty="0">
                <a:solidFill>
                  <a:schemeClr val="dk1"/>
                </a:solidFill>
              </a:rPr>
              <a:t> </a:t>
            </a:r>
            <a:r>
              <a:rPr lang="en-US" altLang="ko-KR" sz="1100" b="1" dirty="0">
                <a:solidFill>
                  <a:schemeClr val="dk1"/>
                </a:solidFill>
              </a:rPr>
              <a:t>Parameter(2)</a:t>
            </a:r>
            <a:r>
              <a:rPr lang="ko-KR" altLang="en-US" sz="1100" b="1" dirty="0">
                <a:solidFill>
                  <a:schemeClr val="dk1"/>
                </a:solidFill>
              </a:rPr>
              <a:t>를 조정하여 </a:t>
            </a:r>
            <a:r>
              <a:rPr lang="en-US" altLang="ko-KR" sz="1100" b="1" dirty="0">
                <a:solidFill>
                  <a:schemeClr val="dk1"/>
                </a:solidFill>
              </a:rPr>
              <a:t>Apply(4)</a:t>
            </a:r>
            <a:r>
              <a:rPr lang="ko-KR" altLang="en-US" sz="1100" b="1" dirty="0">
                <a:solidFill>
                  <a:schemeClr val="dk1"/>
                </a:solidFill>
              </a:rPr>
              <a:t>를 클릭하면 </a:t>
            </a:r>
            <a:r>
              <a:rPr lang="ko-KR" altLang="en-US" sz="1100" b="1" dirty="0" err="1">
                <a:solidFill>
                  <a:schemeClr val="dk1"/>
                </a:solidFill>
              </a:rPr>
              <a:t>전처리가</a:t>
            </a:r>
            <a:r>
              <a:rPr lang="ko-KR" altLang="en-US" sz="1100" b="1" dirty="0">
                <a:solidFill>
                  <a:schemeClr val="dk1"/>
                </a:solidFill>
              </a:rPr>
              <a:t> 진행됩니다</a:t>
            </a:r>
            <a:r>
              <a:rPr lang="en-US" altLang="ko-KR" sz="1100" b="1" dirty="0">
                <a:solidFill>
                  <a:schemeClr val="dk1"/>
                </a:solidFill>
              </a:rPr>
              <a:t>. </a:t>
            </a:r>
            <a:r>
              <a:rPr lang="ko-KR" altLang="en-US" sz="1100" b="1" dirty="0" err="1">
                <a:solidFill>
                  <a:schemeClr val="dk1"/>
                </a:solidFill>
              </a:rPr>
              <a:t>파라미터를</a:t>
            </a:r>
            <a:r>
              <a:rPr lang="ko-KR" altLang="en-US" sz="1100" b="1" dirty="0">
                <a:solidFill>
                  <a:schemeClr val="dk1"/>
                </a:solidFill>
              </a:rPr>
              <a:t> </a:t>
            </a:r>
            <a:r>
              <a:rPr lang="en-US" altLang="ko-KR" sz="1100" b="1" dirty="0">
                <a:solidFill>
                  <a:schemeClr val="dk1"/>
                </a:solidFill>
              </a:rPr>
              <a:t>Default</a:t>
            </a:r>
            <a:r>
              <a:rPr lang="ko-KR" altLang="en-US" sz="1100" b="1" dirty="0">
                <a:solidFill>
                  <a:schemeClr val="dk1"/>
                </a:solidFill>
              </a:rPr>
              <a:t>값으로 되돌리고 싶으면 </a:t>
            </a:r>
            <a:r>
              <a:rPr lang="en-US" altLang="ko-KR" sz="1100" b="1" dirty="0">
                <a:solidFill>
                  <a:schemeClr val="dk1"/>
                </a:solidFill>
              </a:rPr>
              <a:t>Initialize(3), </a:t>
            </a:r>
            <a:r>
              <a:rPr lang="ko-KR" altLang="en-US" sz="1100" b="1" dirty="0">
                <a:solidFill>
                  <a:schemeClr val="dk1"/>
                </a:solidFill>
              </a:rPr>
              <a:t>전처리 완료 후 결과를 보고 싶으면 </a:t>
            </a:r>
            <a:r>
              <a:rPr lang="en-US" altLang="ko-KR" sz="1100" b="1" dirty="0">
                <a:solidFill>
                  <a:schemeClr val="dk1"/>
                </a:solidFill>
              </a:rPr>
              <a:t>Result(5)</a:t>
            </a:r>
            <a:r>
              <a:rPr lang="ko-KR" altLang="en-US" sz="1100" b="1" dirty="0">
                <a:solidFill>
                  <a:schemeClr val="dk1"/>
                </a:solidFill>
              </a:rPr>
              <a:t>를 클릭합니다</a:t>
            </a:r>
            <a:r>
              <a:rPr lang="en-US" altLang="ko-KR" sz="1100" b="1" dirty="0">
                <a:solidFill>
                  <a:schemeClr val="dk1"/>
                </a:solidFill>
              </a:rPr>
              <a:t>.</a:t>
            </a:r>
            <a:endParaRPr sz="1100" b="1" dirty="0"/>
          </a:p>
        </p:txBody>
      </p:sp>
      <p:sp>
        <p:nvSpPr>
          <p:cNvPr id="132" name="Google Shape;132;p15"/>
          <p:cNvSpPr txBox="1"/>
          <p:nvPr/>
        </p:nvSpPr>
        <p:spPr>
          <a:xfrm>
            <a:off x="4758941" y="182420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33" name="Google Shape;133;p15"/>
          <p:cNvSpPr txBox="1"/>
          <p:nvPr/>
        </p:nvSpPr>
        <p:spPr>
          <a:xfrm>
            <a:off x="5204141" y="1775791"/>
            <a:ext cx="2150815" cy="356983"/>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5" name="Google Shape;135;p15"/>
          <p:cNvSpPr txBox="1"/>
          <p:nvPr/>
        </p:nvSpPr>
        <p:spPr>
          <a:xfrm>
            <a:off x="5204140" y="2425148"/>
            <a:ext cx="2150815" cy="47367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1" name="Google Shape;132;p15"/>
          <p:cNvSpPr txBox="1"/>
          <p:nvPr/>
        </p:nvSpPr>
        <p:spPr>
          <a:xfrm>
            <a:off x="4758941" y="249861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2" name="Google Shape;132;p15"/>
          <p:cNvSpPr txBox="1"/>
          <p:nvPr/>
        </p:nvSpPr>
        <p:spPr>
          <a:xfrm>
            <a:off x="5691357" y="376564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(4)</a:t>
            </a:r>
            <a:endParaRPr dirty="0">
              <a:solidFill>
                <a:srgbClr val="FF0000"/>
              </a:solidFill>
            </a:endParaRPr>
          </a:p>
        </p:txBody>
      </p:sp>
      <p:sp>
        <p:nvSpPr>
          <p:cNvPr id="13" name="Google Shape;132;p15"/>
          <p:cNvSpPr txBox="1"/>
          <p:nvPr/>
        </p:nvSpPr>
        <p:spPr>
          <a:xfrm>
            <a:off x="5261271" y="376564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
        <p:nvSpPr>
          <p:cNvPr id="14" name="Google Shape;132;p15"/>
          <p:cNvSpPr txBox="1"/>
          <p:nvPr/>
        </p:nvSpPr>
        <p:spPr>
          <a:xfrm>
            <a:off x="6117467" y="376564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(5)</a:t>
            </a:r>
            <a:endParaRPr dirty="0">
              <a:solidFill>
                <a:srgbClr val="FF0000"/>
              </a:solidFill>
            </a:endParaRPr>
          </a:p>
        </p:txBody>
      </p:sp>
    </p:spTree>
    <p:extLst>
      <p:ext uri="{BB962C8B-B14F-4D97-AF65-F5344CB8AC3E}">
        <p14:creationId xmlns:p14="http://schemas.microsoft.com/office/powerpoint/2010/main" val="580168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ED5727A6-FA06-4E59-B2A0-A45D19885932}"/>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27</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1.4 Export to Experiment</a:t>
            </a:r>
            <a:endParaRPr lang="en-US" altLang="ko-KR" dirty="0"/>
          </a:p>
        </p:txBody>
      </p:sp>
      <p:sp>
        <p:nvSpPr>
          <p:cNvPr id="131" name="Google Shape;131;p15"/>
          <p:cNvSpPr txBox="1"/>
          <p:nvPr/>
        </p:nvSpPr>
        <p:spPr>
          <a:xfrm>
            <a:off x="397851" y="593200"/>
            <a:ext cx="8553300" cy="600124"/>
          </a:xfrm>
          <a:prstGeom prst="rect">
            <a:avLst/>
          </a:prstGeom>
          <a:noFill/>
          <a:ln>
            <a:noFill/>
          </a:ln>
        </p:spPr>
        <p:txBody>
          <a:bodyPr spcFirstLastPara="1" wrap="square" lIns="91425" tIns="45700" rIns="91425" bIns="45700" anchor="t" anchorCtr="0">
            <a:spAutoFit/>
          </a:bodyPr>
          <a:lstStyle/>
          <a:p>
            <a:r>
              <a:rPr lang="ko-KR" altLang="en-US" sz="1100" b="1" dirty="0">
                <a:solidFill>
                  <a:schemeClr val="dk1"/>
                </a:solidFill>
              </a:rPr>
              <a:t>학습할 </a:t>
            </a:r>
            <a:r>
              <a:rPr lang="en-US" altLang="ko-KR" sz="1100" b="1" dirty="0">
                <a:solidFill>
                  <a:schemeClr val="dk1"/>
                </a:solidFill>
              </a:rPr>
              <a:t>Dataset</a:t>
            </a:r>
            <a:r>
              <a:rPr lang="ko-KR" altLang="en-US" sz="1100" b="1" dirty="0">
                <a:solidFill>
                  <a:schemeClr val="dk1"/>
                </a:solidFill>
              </a:rPr>
              <a:t>을 선택 후 </a:t>
            </a:r>
            <a:r>
              <a:rPr lang="en-US" altLang="ko-KR" sz="1100" b="1" dirty="0">
                <a:solidFill>
                  <a:schemeClr val="dk1"/>
                </a:solidFill>
              </a:rPr>
              <a:t>Export to Experiment(1)</a:t>
            </a:r>
            <a:r>
              <a:rPr lang="ko-KR" altLang="en-US" sz="1100" b="1" dirty="0">
                <a:solidFill>
                  <a:schemeClr val="dk1"/>
                </a:solidFill>
              </a:rPr>
              <a:t>를 클릭합니다</a:t>
            </a:r>
            <a:r>
              <a:rPr lang="en-US" altLang="ko-KR" sz="1100" b="1" dirty="0">
                <a:solidFill>
                  <a:schemeClr val="dk1"/>
                </a:solidFill>
              </a:rPr>
              <a:t>. </a:t>
            </a:r>
            <a:r>
              <a:rPr lang="ko-KR" altLang="en-US" sz="1100" b="1" dirty="0">
                <a:solidFill>
                  <a:schemeClr val="dk1"/>
                </a:solidFill>
              </a:rPr>
              <a:t>이 과정을 통해 학습할 수 있는 </a:t>
            </a:r>
            <a:r>
              <a:rPr lang="en-US" altLang="ko-KR" sz="1100" b="1" dirty="0">
                <a:solidFill>
                  <a:schemeClr val="dk1"/>
                </a:solidFill>
              </a:rPr>
              <a:t>draft </a:t>
            </a:r>
            <a:r>
              <a:rPr lang="ko-KR" altLang="en-US" sz="1100" b="1" dirty="0">
                <a:solidFill>
                  <a:schemeClr val="dk1"/>
                </a:solidFill>
              </a:rPr>
              <a:t>상태의 </a:t>
            </a:r>
            <a:r>
              <a:rPr lang="en-US" altLang="ko-KR" sz="1100" b="1" dirty="0">
                <a:solidFill>
                  <a:schemeClr val="dk1"/>
                </a:solidFill>
              </a:rPr>
              <a:t>Experiment</a:t>
            </a:r>
            <a:r>
              <a:rPr lang="ko-KR" altLang="en-US" sz="1100" b="1" dirty="0">
                <a:solidFill>
                  <a:schemeClr val="dk1"/>
                </a:solidFill>
              </a:rPr>
              <a:t>를 생성합니다</a:t>
            </a:r>
            <a:r>
              <a:rPr lang="en-US" altLang="ko-KR" sz="1100" b="1" dirty="0">
                <a:solidFill>
                  <a:schemeClr val="dk1"/>
                </a:solidFill>
              </a:rPr>
              <a:t>.</a:t>
            </a:r>
            <a:r>
              <a:rPr lang="ko-KR" altLang="en-US" sz="1100" b="1" dirty="0">
                <a:solidFill>
                  <a:schemeClr val="dk1"/>
                </a:solidFill>
              </a:rPr>
              <a:t> </a:t>
            </a:r>
            <a:r>
              <a:rPr lang="en-US" altLang="ko-KR" sz="1100" b="1" dirty="0">
                <a:solidFill>
                  <a:schemeClr val="dk1"/>
                </a:solidFill>
              </a:rPr>
              <a:t>Experiment(2)</a:t>
            </a:r>
            <a:r>
              <a:rPr lang="ko-KR" altLang="en-US" sz="1100" b="1" dirty="0">
                <a:solidFill>
                  <a:schemeClr val="dk1"/>
                </a:solidFill>
              </a:rPr>
              <a:t>메뉴에서 확인 해보실 수 있습니다</a:t>
            </a:r>
            <a:r>
              <a:rPr lang="en-US" altLang="ko-KR" sz="1100" b="1" dirty="0">
                <a:solidFill>
                  <a:schemeClr val="dk1"/>
                </a:solidFill>
              </a:rPr>
              <a:t>.</a:t>
            </a:r>
            <a:endParaRPr lang="ko-KR" altLang="en-US" sz="1100" b="1" dirty="0"/>
          </a:p>
          <a:p>
            <a:pPr marL="0" lvl="0" indent="0" algn="l" rtl="0">
              <a:spcBef>
                <a:spcPts val="0"/>
              </a:spcBef>
              <a:spcAft>
                <a:spcPts val="0"/>
              </a:spcAft>
              <a:buNone/>
            </a:pPr>
            <a:endParaRPr sz="1100" b="1" dirty="0"/>
          </a:p>
        </p:txBody>
      </p:sp>
      <p:sp>
        <p:nvSpPr>
          <p:cNvPr id="15" name="Google Shape;90;p12"/>
          <p:cNvSpPr txBox="1"/>
          <p:nvPr/>
        </p:nvSpPr>
        <p:spPr>
          <a:xfrm>
            <a:off x="7233009" y="4346996"/>
            <a:ext cx="862207"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7" name="Google Shape;90;p12"/>
          <p:cNvSpPr txBox="1"/>
          <p:nvPr/>
        </p:nvSpPr>
        <p:spPr>
          <a:xfrm>
            <a:off x="742068" y="2882073"/>
            <a:ext cx="11133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8" name="Google Shape;91;p12"/>
          <p:cNvSpPr txBox="1"/>
          <p:nvPr/>
        </p:nvSpPr>
        <p:spPr>
          <a:xfrm>
            <a:off x="397850" y="280028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9" name="Google Shape;91;p12"/>
          <p:cNvSpPr txBox="1"/>
          <p:nvPr/>
        </p:nvSpPr>
        <p:spPr>
          <a:xfrm>
            <a:off x="7456626" y="399345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Tree>
    <p:extLst>
      <p:ext uri="{BB962C8B-B14F-4D97-AF65-F5344CB8AC3E}">
        <p14:creationId xmlns:p14="http://schemas.microsoft.com/office/powerpoint/2010/main" val="4175350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idx="4294967295"/>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2. </a:t>
            </a:r>
            <a:r>
              <a:rPr lang="ko-KR" altLang="en-US" sz="3000" b="1" dirty="0">
                <a:solidFill>
                  <a:schemeClr val="dk1"/>
                </a:solidFill>
                <a:latin typeface="Malgun Gothic"/>
                <a:ea typeface="Malgun Gothic"/>
                <a:cs typeface="Malgun Gothic"/>
                <a:sym typeface="Malgun Gothic"/>
              </a:rPr>
              <a:t>학습하기</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13849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0000"/>
                </a:solidFill>
                <a:latin typeface="Arial"/>
                <a:ea typeface="Arial"/>
                <a:cs typeface="Arial"/>
                <a:sym typeface="Arial"/>
              </a:rPr>
              <a:t> 2.1 Run</a:t>
            </a:r>
            <a:endParaRPr sz="1400" b="0" i="0" u="none" strike="noStrike" cap="none" dirty="0">
              <a:solidFill>
                <a:srgbClr val="000000"/>
              </a:solidFill>
              <a:latin typeface="Arial"/>
              <a:ea typeface="Arial"/>
              <a:cs typeface="Arial"/>
              <a:sym typeface="Arial"/>
            </a:endParaRPr>
          </a:p>
          <a:p>
            <a:pPr lvl="0">
              <a:lnSpc>
                <a:spcPct val="150000"/>
              </a:lnSpc>
            </a:pPr>
            <a:r>
              <a:rPr lang="en-US" sz="1400" b="0" i="0" u="none" strike="noStrike" cap="none" dirty="0">
                <a:solidFill>
                  <a:srgbClr val="000000"/>
                </a:solidFill>
                <a:latin typeface="Arial"/>
                <a:ea typeface="Arial"/>
                <a:cs typeface="Arial"/>
                <a:sym typeface="Arial"/>
              </a:rPr>
              <a:t> 2.2 HPO</a:t>
            </a:r>
            <a:r>
              <a:rPr lang="en-US" dirty="0"/>
              <a:t/>
            </a:r>
            <a:br>
              <a:rPr lang="en-US" dirty="0"/>
            </a:br>
            <a:r>
              <a:rPr lang="en-US" dirty="0">
                <a:solidFill>
                  <a:schemeClr val="dk1"/>
                </a:solidFill>
              </a:rPr>
              <a:t> 2</a:t>
            </a:r>
            <a:r>
              <a:rPr lang="en-US" altLang="ko-KR" dirty="0">
                <a:solidFill>
                  <a:schemeClr val="dk1"/>
                </a:solidFill>
              </a:rPr>
              <a:t>.3 </a:t>
            </a:r>
            <a:r>
              <a:rPr lang="en-US" altLang="ko-KR" dirty="0" err="1">
                <a:solidFill>
                  <a:schemeClr val="dk1"/>
                </a:solidFill>
              </a:rPr>
              <a:t>AutoML</a:t>
            </a:r>
            <a:endParaRPr lang="en-US" altLang="ko-KR" dirty="0">
              <a:solidFill>
                <a:schemeClr val="dk1"/>
              </a:solidFill>
            </a:endParaRPr>
          </a:p>
          <a:p>
            <a:pPr lvl="0">
              <a:lnSpc>
                <a:spcPct val="150000"/>
              </a:lnSpc>
            </a:pPr>
            <a:r>
              <a:rPr lang="en-US" altLang="ko-KR" dirty="0">
                <a:solidFill>
                  <a:schemeClr val="dk1"/>
                </a:solidFill>
              </a:rPr>
              <a:t> 2.4 </a:t>
            </a:r>
            <a:r>
              <a:rPr lang="ko-KR" altLang="en-US" dirty="0">
                <a:solidFill>
                  <a:schemeClr val="dk1"/>
                </a:solidFill>
              </a:rPr>
              <a:t>학습 완료 후</a:t>
            </a:r>
            <a:endParaRPr lang="en-US" altLang="ko-KR" dirty="0">
              <a:solidFill>
                <a:schemeClr val="dk1"/>
              </a:solidFill>
            </a:endParaRPr>
          </a:p>
        </p:txBody>
      </p:sp>
    </p:spTree>
    <p:extLst>
      <p:ext uri="{BB962C8B-B14F-4D97-AF65-F5344CB8AC3E}">
        <p14:creationId xmlns:p14="http://schemas.microsoft.com/office/powerpoint/2010/main" val="41118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920A2DE0-7295-4E24-84E2-11704F7B9289}"/>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29</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2.1 Run</a:t>
            </a:r>
            <a:endParaRPr lang="en-US" altLang="ko-KR" dirty="0"/>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altLang="en-US" sz="1100" b="1" dirty="0">
                <a:solidFill>
                  <a:schemeClr val="dk1"/>
                </a:solidFill>
              </a:rPr>
              <a:t>저희 </a:t>
            </a:r>
            <a:r>
              <a:rPr lang="en-US" altLang="ko-KR" sz="1100" b="1" dirty="0" smtClean="0">
                <a:solidFill>
                  <a:schemeClr val="dk1"/>
                </a:solidFill>
              </a:rPr>
              <a:t>Studio</a:t>
            </a:r>
            <a:r>
              <a:rPr lang="ko-KR" altLang="en-US" sz="1100" b="1" dirty="0" smtClean="0">
                <a:solidFill>
                  <a:schemeClr val="dk1"/>
                </a:solidFill>
              </a:rPr>
              <a:t>에는 </a:t>
            </a:r>
            <a:r>
              <a:rPr lang="ko-KR" altLang="en-US" sz="1100" b="1" dirty="0">
                <a:solidFill>
                  <a:schemeClr val="dk1"/>
                </a:solidFill>
              </a:rPr>
              <a:t>총 </a:t>
            </a:r>
            <a:r>
              <a:rPr lang="en-US" altLang="ko-KR" sz="1100" b="1" dirty="0">
                <a:solidFill>
                  <a:schemeClr val="dk1"/>
                </a:solidFill>
              </a:rPr>
              <a:t>3</a:t>
            </a:r>
            <a:r>
              <a:rPr lang="ko-KR" altLang="en-US" sz="1100" b="1" dirty="0">
                <a:solidFill>
                  <a:schemeClr val="dk1"/>
                </a:solidFill>
              </a:rPr>
              <a:t>가지 모드로 학습할 수 있습니다</a:t>
            </a:r>
            <a:r>
              <a:rPr lang="en-US" altLang="ko-KR" sz="1100" b="1" dirty="0">
                <a:solidFill>
                  <a:schemeClr val="dk1"/>
                </a:solidFill>
              </a:rPr>
              <a:t>.</a:t>
            </a:r>
          </a:p>
          <a:p>
            <a:pPr marL="0" lvl="0" indent="0" algn="l" rtl="0">
              <a:spcBef>
                <a:spcPts val="0"/>
              </a:spcBef>
              <a:spcAft>
                <a:spcPts val="0"/>
              </a:spcAft>
              <a:buNone/>
            </a:pPr>
            <a:r>
              <a:rPr lang="en-US" altLang="ko-KR" sz="1100" b="1" dirty="0">
                <a:solidFill>
                  <a:schemeClr val="dk1"/>
                </a:solidFill>
              </a:rPr>
              <a:t>Data </a:t>
            </a:r>
            <a:r>
              <a:rPr lang="ko-KR" altLang="en-US" sz="1100" b="1" dirty="0">
                <a:solidFill>
                  <a:schemeClr val="dk1"/>
                </a:solidFill>
              </a:rPr>
              <a:t>메뉴에서 </a:t>
            </a:r>
            <a:r>
              <a:rPr lang="en-US" altLang="ko-KR" sz="1100" b="1" dirty="0">
                <a:solidFill>
                  <a:schemeClr val="dk1"/>
                </a:solidFill>
              </a:rPr>
              <a:t>draft </a:t>
            </a:r>
            <a:r>
              <a:rPr lang="ko-KR" altLang="en-US" sz="1100" b="1" dirty="0">
                <a:solidFill>
                  <a:schemeClr val="dk1"/>
                </a:solidFill>
              </a:rPr>
              <a:t>상태</a:t>
            </a:r>
            <a:r>
              <a:rPr lang="en-US" altLang="ko-KR" sz="1100" b="1" dirty="0">
                <a:solidFill>
                  <a:schemeClr val="dk1"/>
                </a:solidFill>
              </a:rPr>
              <a:t>(1)</a:t>
            </a:r>
            <a:r>
              <a:rPr lang="ko-KR" altLang="en-US" sz="1100" b="1" dirty="0">
                <a:solidFill>
                  <a:schemeClr val="dk1"/>
                </a:solidFill>
              </a:rPr>
              <a:t>의 </a:t>
            </a:r>
            <a:r>
              <a:rPr lang="en-US" altLang="ko-KR" sz="1100" b="1" dirty="0">
                <a:solidFill>
                  <a:schemeClr val="dk1"/>
                </a:solidFill>
              </a:rPr>
              <a:t>Experiment</a:t>
            </a:r>
            <a:r>
              <a:rPr lang="ko-KR" altLang="en-US" sz="1100" b="1" dirty="0">
                <a:solidFill>
                  <a:schemeClr val="dk1"/>
                </a:solidFill>
              </a:rPr>
              <a:t>의 </a:t>
            </a:r>
            <a:r>
              <a:rPr lang="en-US" altLang="ko-KR" sz="1100" b="1" dirty="0">
                <a:solidFill>
                  <a:schemeClr val="dk1"/>
                </a:solidFill>
              </a:rPr>
              <a:t>More</a:t>
            </a:r>
            <a:r>
              <a:rPr lang="ko-KR" altLang="en-US" sz="1100" b="1" dirty="0">
                <a:solidFill>
                  <a:schemeClr val="dk1"/>
                </a:solidFill>
              </a:rPr>
              <a:t>버튼</a:t>
            </a:r>
            <a:r>
              <a:rPr lang="en-US" altLang="ko-KR" sz="1100" b="1" dirty="0">
                <a:solidFill>
                  <a:schemeClr val="dk1"/>
                </a:solidFill>
              </a:rPr>
              <a:t>(2)</a:t>
            </a:r>
            <a:r>
              <a:rPr lang="ko-KR" altLang="en-US" sz="1100" b="1" dirty="0">
                <a:solidFill>
                  <a:schemeClr val="dk1"/>
                </a:solidFill>
              </a:rPr>
              <a:t>을 클릭하면 </a:t>
            </a:r>
            <a:r>
              <a:rPr lang="en-US" altLang="ko-KR" sz="1100" b="1" dirty="0">
                <a:solidFill>
                  <a:schemeClr val="dk1"/>
                </a:solidFill>
              </a:rPr>
              <a:t>Run/HPO/</a:t>
            </a:r>
            <a:r>
              <a:rPr lang="en-US" altLang="ko-KR" sz="1100" b="1" dirty="0" err="1">
                <a:solidFill>
                  <a:schemeClr val="dk1"/>
                </a:solidFill>
              </a:rPr>
              <a:t>AutoML</a:t>
            </a:r>
            <a:r>
              <a:rPr lang="en-US" altLang="ko-KR" sz="1100" b="1" dirty="0">
                <a:solidFill>
                  <a:schemeClr val="dk1"/>
                </a:solidFill>
              </a:rPr>
              <a:t>(3) </a:t>
            </a:r>
            <a:r>
              <a:rPr lang="ko-KR" altLang="en-US" sz="1100" b="1" dirty="0">
                <a:solidFill>
                  <a:schemeClr val="dk1"/>
                </a:solidFill>
              </a:rPr>
              <a:t>총 </a:t>
            </a:r>
            <a:r>
              <a:rPr lang="en-US" altLang="ko-KR" sz="1100" b="1" dirty="0">
                <a:solidFill>
                  <a:schemeClr val="dk1"/>
                </a:solidFill>
              </a:rPr>
              <a:t>3</a:t>
            </a:r>
            <a:r>
              <a:rPr lang="ko-KR" altLang="en-US" sz="1100" b="1" dirty="0">
                <a:solidFill>
                  <a:schemeClr val="dk1"/>
                </a:solidFill>
              </a:rPr>
              <a:t>가지의 학습 메뉴가 나타납니다</a:t>
            </a:r>
            <a:r>
              <a:rPr lang="en-US" altLang="ko-KR" sz="1100" b="1" dirty="0">
                <a:solidFill>
                  <a:schemeClr val="dk1"/>
                </a:solidFill>
              </a:rPr>
              <a:t>.</a:t>
            </a:r>
          </a:p>
        </p:txBody>
      </p:sp>
      <p:sp>
        <p:nvSpPr>
          <p:cNvPr id="9" name="Google Shape;90;p12"/>
          <p:cNvSpPr txBox="1"/>
          <p:nvPr/>
        </p:nvSpPr>
        <p:spPr>
          <a:xfrm>
            <a:off x="6213755" y="2216787"/>
            <a:ext cx="458715"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 name="Google Shape;90;p12"/>
          <p:cNvSpPr txBox="1"/>
          <p:nvPr/>
        </p:nvSpPr>
        <p:spPr>
          <a:xfrm>
            <a:off x="7884571" y="2236049"/>
            <a:ext cx="180418" cy="15087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1" name="Google Shape;132;p15"/>
          <p:cNvSpPr txBox="1"/>
          <p:nvPr/>
        </p:nvSpPr>
        <p:spPr>
          <a:xfrm>
            <a:off x="7529580" y="2078306"/>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2" name="Google Shape;132;p15"/>
          <p:cNvSpPr txBox="1"/>
          <p:nvPr/>
        </p:nvSpPr>
        <p:spPr>
          <a:xfrm>
            <a:off x="5842551" y="210175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3" name="Google Shape;90;p12"/>
          <p:cNvSpPr txBox="1"/>
          <p:nvPr/>
        </p:nvSpPr>
        <p:spPr>
          <a:xfrm>
            <a:off x="7349161" y="2386920"/>
            <a:ext cx="715827" cy="43453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4" name="Google Shape;132;p15"/>
          <p:cNvSpPr txBox="1"/>
          <p:nvPr/>
        </p:nvSpPr>
        <p:spPr>
          <a:xfrm>
            <a:off x="7020767" y="226882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Tree>
    <p:extLst>
      <p:ext uri="{BB962C8B-B14F-4D97-AF65-F5344CB8AC3E}">
        <p14:creationId xmlns:p14="http://schemas.microsoft.com/office/powerpoint/2010/main" val="346568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E3828FD6-0C60-4B65-9D6E-7A9104696FEC}"/>
              </a:ext>
            </a:extLst>
          </p:cNvPr>
          <p:cNvSpPr>
            <a:spLocks noGrp="1"/>
          </p:cNvSpPr>
          <p:nvPr>
            <p:ph type="sldNum" sz="quarter" idx="12"/>
          </p:nvPr>
        </p:nvSpPr>
        <p:spPr/>
        <p:txBody>
          <a:bodyPr/>
          <a:lstStyle/>
          <a:p>
            <a:pPr marL="0" marR="0" lvl="0" indent="0" algn="r" defTabSz="685800" rtl="0" eaLnBrk="1" fontAlgn="auto" latinLnBrk="1" hangingPunct="1">
              <a:lnSpc>
                <a:spcPct val="100000"/>
              </a:lnSpc>
              <a:spcBef>
                <a:spcPts val="0"/>
              </a:spcBef>
              <a:spcAft>
                <a:spcPts val="0"/>
              </a:spcAft>
              <a:buClrTx/>
              <a:buSzTx/>
              <a:buFont typeface="Arial"/>
              <a:buNone/>
              <a:tabLst/>
              <a:defRPr/>
            </a:pPr>
            <a:fld id="{8DDAB0FC-C559-4514-93C6-D960B970715F}" type="slidenum">
              <a:rPr kumimoji="0" lang="ko-KR" altLang="en-US" sz="788"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맑은 고딕" panose="020B0503020000020004" pitchFamily="50" charset="-127"/>
                <a:cs typeface="Arial"/>
                <a:sym typeface="Arial"/>
              </a:rPr>
              <a:pPr marL="0" marR="0" lvl="0" indent="0" algn="r" defTabSz="685800" rtl="0" eaLnBrk="1" fontAlgn="auto" latinLnBrk="1" hangingPunct="1">
                <a:lnSpc>
                  <a:spcPct val="100000"/>
                </a:lnSpc>
                <a:spcBef>
                  <a:spcPts val="0"/>
                </a:spcBef>
                <a:spcAft>
                  <a:spcPts val="0"/>
                </a:spcAft>
                <a:buClrTx/>
                <a:buSzTx/>
                <a:buFont typeface="Arial"/>
                <a:buNone/>
                <a:tabLst/>
                <a:defRPr/>
              </a:pPr>
              <a:t>3</a:t>
            </a:fld>
            <a:endParaRPr kumimoji="0" lang="ko-KR" altLang="en-US" sz="788"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맑은 고딕" panose="020B0503020000020004" pitchFamily="50" charset="-127"/>
              <a:cs typeface="Arial"/>
              <a:sym typeface="Arial"/>
            </a:endParaRPr>
          </a:p>
        </p:txBody>
      </p:sp>
      <p:graphicFrame>
        <p:nvGraphicFramePr>
          <p:cNvPr id="7" name="다이어그램 6">
            <a:extLst>
              <a:ext uri="{FF2B5EF4-FFF2-40B4-BE49-F238E27FC236}">
                <a16:creationId xmlns:a16="http://schemas.microsoft.com/office/drawing/2014/main" id="{3D0FB856-739B-453D-8524-17DD4F265243}"/>
              </a:ext>
            </a:extLst>
          </p:cNvPr>
          <p:cNvGraphicFramePr/>
          <p:nvPr>
            <p:extLst>
              <p:ext uri="{D42A27DB-BD31-4B8C-83A1-F6EECF244321}">
                <p14:modId xmlns:p14="http://schemas.microsoft.com/office/powerpoint/2010/main" val="2103734809"/>
              </p:ext>
            </p:extLst>
          </p:nvPr>
        </p:nvGraphicFramePr>
        <p:xfrm>
          <a:off x="252660" y="672432"/>
          <a:ext cx="8605591" cy="489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직사각형 8">
            <a:extLst>
              <a:ext uri="{FF2B5EF4-FFF2-40B4-BE49-F238E27FC236}">
                <a16:creationId xmlns:a16="http://schemas.microsoft.com/office/drawing/2014/main" id="{ECB8A1FE-BABE-4C0F-9CA3-8C5100CF756E}"/>
              </a:ext>
            </a:extLst>
          </p:cNvPr>
          <p:cNvSpPr/>
          <p:nvPr/>
        </p:nvSpPr>
        <p:spPr>
          <a:xfrm>
            <a:off x="1088424" y="1253010"/>
            <a:ext cx="450988" cy="320537"/>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Extract</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0" name="직사각형 9">
            <a:extLst>
              <a:ext uri="{FF2B5EF4-FFF2-40B4-BE49-F238E27FC236}">
                <a16:creationId xmlns:a16="http://schemas.microsoft.com/office/drawing/2014/main" id="{8B17E451-7B83-45F1-AF0E-E7C28768F8D3}"/>
              </a:ext>
            </a:extLst>
          </p:cNvPr>
          <p:cNvSpPr/>
          <p:nvPr/>
        </p:nvSpPr>
        <p:spPr>
          <a:xfrm>
            <a:off x="1593721" y="1253010"/>
            <a:ext cx="694469" cy="320537"/>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Transform</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1" name="직사각형 10">
            <a:extLst>
              <a:ext uri="{FF2B5EF4-FFF2-40B4-BE49-F238E27FC236}">
                <a16:creationId xmlns:a16="http://schemas.microsoft.com/office/drawing/2014/main" id="{77508977-3782-4CC4-8B81-79C71E5C8FA5}"/>
              </a:ext>
            </a:extLst>
          </p:cNvPr>
          <p:cNvSpPr/>
          <p:nvPr/>
        </p:nvSpPr>
        <p:spPr>
          <a:xfrm>
            <a:off x="2342497" y="1253010"/>
            <a:ext cx="620594" cy="320537"/>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Analyze</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2" name="직사각형 11">
            <a:extLst>
              <a:ext uri="{FF2B5EF4-FFF2-40B4-BE49-F238E27FC236}">
                <a16:creationId xmlns:a16="http://schemas.microsoft.com/office/drawing/2014/main" id="{0C445158-4C2A-426F-AC1E-091064AE499B}"/>
              </a:ext>
            </a:extLst>
          </p:cNvPr>
          <p:cNvSpPr/>
          <p:nvPr/>
        </p:nvSpPr>
        <p:spPr>
          <a:xfrm>
            <a:off x="3017399" y="1253010"/>
            <a:ext cx="546818" cy="320537"/>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Load</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4" name="직사각형 13">
            <a:extLst>
              <a:ext uri="{FF2B5EF4-FFF2-40B4-BE49-F238E27FC236}">
                <a16:creationId xmlns:a16="http://schemas.microsoft.com/office/drawing/2014/main" id="{F1CF6214-908D-4541-B461-9E1926705F0C}"/>
              </a:ext>
            </a:extLst>
          </p:cNvPr>
          <p:cNvSpPr/>
          <p:nvPr/>
        </p:nvSpPr>
        <p:spPr>
          <a:xfrm>
            <a:off x="5055870" y="1252835"/>
            <a:ext cx="694469"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Set Computing Resources</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5" name="직사각형 14">
            <a:extLst>
              <a:ext uri="{FF2B5EF4-FFF2-40B4-BE49-F238E27FC236}">
                <a16:creationId xmlns:a16="http://schemas.microsoft.com/office/drawing/2014/main" id="{49E67821-18B9-45FF-81CB-4A014902F5F6}"/>
              </a:ext>
            </a:extLst>
          </p:cNvPr>
          <p:cNvSpPr/>
          <p:nvPr/>
        </p:nvSpPr>
        <p:spPr>
          <a:xfrm>
            <a:off x="4322979" y="1252835"/>
            <a:ext cx="694469"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Set Algorithms &amp; Optim. Controls</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6" name="직사각형 15">
            <a:extLst>
              <a:ext uri="{FF2B5EF4-FFF2-40B4-BE49-F238E27FC236}">
                <a16:creationId xmlns:a16="http://schemas.microsoft.com/office/drawing/2014/main" id="{20271FCC-44C0-4062-A952-DDEB60E21F08}"/>
              </a:ext>
            </a:extLst>
          </p:cNvPr>
          <p:cNvSpPr/>
          <p:nvPr/>
        </p:nvSpPr>
        <p:spPr>
          <a:xfrm>
            <a:off x="5788761" y="1252835"/>
            <a:ext cx="694469"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Training &amp; Monitoring</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17" name="직사각형 16">
            <a:extLst>
              <a:ext uri="{FF2B5EF4-FFF2-40B4-BE49-F238E27FC236}">
                <a16:creationId xmlns:a16="http://schemas.microsoft.com/office/drawing/2014/main" id="{F634DEB6-235F-48AB-926A-3639FE5ADECC}"/>
              </a:ext>
            </a:extLst>
          </p:cNvPr>
          <p:cNvSpPr/>
          <p:nvPr/>
        </p:nvSpPr>
        <p:spPr>
          <a:xfrm>
            <a:off x="6521652" y="1252835"/>
            <a:ext cx="694469"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Model Evaluation &amp; Selection</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31" name="직사각형 30">
            <a:extLst>
              <a:ext uri="{FF2B5EF4-FFF2-40B4-BE49-F238E27FC236}">
                <a16:creationId xmlns:a16="http://schemas.microsoft.com/office/drawing/2014/main" id="{124155E3-0AFC-4BBC-84FD-B8495461A631}"/>
              </a:ext>
            </a:extLst>
          </p:cNvPr>
          <p:cNvSpPr/>
          <p:nvPr/>
        </p:nvSpPr>
        <p:spPr>
          <a:xfrm>
            <a:off x="3590088" y="1252835"/>
            <a:ext cx="694469"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Set</a:t>
            </a:r>
            <a:r>
              <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 </a:t>
            </a: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Training</a:t>
            </a:r>
            <a:r>
              <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 </a:t>
            </a: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&amp;</a:t>
            </a:r>
            <a:r>
              <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 </a:t>
            </a: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Test</a:t>
            </a:r>
            <a:r>
              <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 </a:t>
            </a: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Datasets</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39" name="직사각형 38">
            <a:extLst>
              <a:ext uri="{FF2B5EF4-FFF2-40B4-BE49-F238E27FC236}">
                <a16:creationId xmlns:a16="http://schemas.microsoft.com/office/drawing/2014/main" id="{B0D9C716-624E-4B36-8A8D-7C1E5FAA1BA0}"/>
              </a:ext>
            </a:extLst>
          </p:cNvPr>
          <p:cNvSpPr/>
          <p:nvPr/>
        </p:nvSpPr>
        <p:spPr>
          <a:xfrm>
            <a:off x="8321222" y="1252109"/>
            <a:ext cx="497107" cy="320537"/>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Format Conversion</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42" name="직사각형 41">
            <a:extLst>
              <a:ext uri="{FF2B5EF4-FFF2-40B4-BE49-F238E27FC236}">
                <a16:creationId xmlns:a16="http://schemas.microsoft.com/office/drawing/2014/main" id="{0BF848B8-076B-430B-BC53-683AAB61AE59}"/>
              </a:ext>
            </a:extLst>
          </p:cNvPr>
          <p:cNvSpPr/>
          <p:nvPr/>
        </p:nvSpPr>
        <p:spPr>
          <a:xfrm>
            <a:off x="7809273" y="1252109"/>
            <a:ext cx="497107" cy="320537"/>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Model Repository</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grpSp>
        <p:nvGrpSpPr>
          <p:cNvPr id="6" name="그룹 5">
            <a:extLst>
              <a:ext uri="{FF2B5EF4-FFF2-40B4-BE49-F238E27FC236}">
                <a16:creationId xmlns:a16="http://schemas.microsoft.com/office/drawing/2014/main" id="{9CCB81BD-E019-43A0-A413-823BCAE9EEE7}"/>
              </a:ext>
            </a:extLst>
          </p:cNvPr>
          <p:cNvGrpSpPr/>
          <p:nvPr/>
        </p:nvGrpSpPr>
        <p:grpSpPr>
          <a:xfrm>
            <a:off x="191918" y="1757182"/>
            <a:ext cx="8601837" cy="620594"/>
            <a:chOff x="255891" y="2494928"/>
            <a:chExt cx="11469116" cy="827458"/>
          </a:xfrm>
        </p:grpSpPr>
        <p:sp>
          <p:nvSpPr>
            <p:cNvPr id="33" name="TextBox 32">
              <a:extLst>
                <a:ext uri="{FF2B5EF4-FFF2-40B4-BE49-F238E27FC236}">
                  <a16:creationId xmlns:a16="http://schemas.microsoft.com/office/drawing/2014/main" id="{2D548398-052B-4FAC-B2BB-22998C2D4C15}"/>
                </a:ext>
              </a:extLst>
            </p:cNvPr>
            <p:cNvSpPr txBox="1"/>
            <p:nvPr/>
          </p:nvSpPr>
          <p:spPr>
            <a:xfrm>
              <a:off x="4306198" y="3007290"/>
              <a:ext cx="4602115" cy="307776"/>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각 단계별 작업자가 수동 실행을 통해 모델 설정</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학습 및 선택</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cxnSp>
          <p:nvCxnSpPr>
            <p:cNvPr id="5" name="직선 화살표 연결선 4">
              <a:extLst>
                <a:ext uri="{FF2B5EF4-FFF2-40B4-BE49-F238E27FC236}">
                  <a16:creationId xmlns:a16="http://schemas.microsoft.com/office/drawing/2014/main" id="{C3EA4820-F745-49FD-B699-60244A3E92ED}"/>
                </a:ext>
              </a:extLst>
            </p:cNvPr>
            <p:cNvCxnSpPr>
              <a:cxnSpLocks/>
            </p:cNvCxnSpPr>
            <p:nvPr/>
          </p:nvCxnSpPr>
          <p:spPr>
            <a:xfrm>
              <a:off x="417443" y="2952750"/>
              <a:ext cx="11210163"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사각형: 둥근 모서리 3">
              <a:extLst>
                <a:ext uri="{FF2B5EF4-FFF2-40B4-BE49-F238E27FC236}">
                  <a16:creationId xmlns:a16="http://schemas.microsoft.com/office/drawing/2014/main" id="{0D193827-4EF0-4EF5-A826-3F52DDF89498}"/>
                </a:ext>
              </a:extLst>
            </p:cNvPr>
            <p:cNvSpPr/>
            <p:nvPr/>
          </p:nvSpPr>
          <p:spPr>
            <a:xfrm>
              <a:off x="304115" y="2648816"/>
              <a:ext cx="11420892" cy="673570"/>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32" name="TextBox 31">
              <a:extLst>
                <a:ext uri="{FF2B5EF4-FFF2-40B4-BE49-F238E27FC236}">
                  <a16:creationId xmlns:a16="http://schemas.microsoft.com/office/drawing/2014/main" id="{76D3C4DE-7D0F-4408-8FEC-DDE6BDD63725}"/>
                </a:ext>
              </a:extLst>
            </p:cNvPr>
            <p:cNvSpPr txBox="1"/>
            <p:nvPr/>
          </p:nvSpPr>
          <p:spPr>
            <a:xfrm>
              <a:off x="255891" y="2494928"/>
              <a:ext cx="1919757" cy="338554"/>
            </a:xfrm>
            <a:prstGeom prst="rect">
              <a:avLst/>
            </a:prstGeom>
            <a:solidFill>
              <a:schemeClr val="accent5">
                <a:lumMod val="20000"/>
                <a:lumOff val="80000"/>
              </a:schemeClr>
            </a:solid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105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rPr>
                <a:t>Experimental Mode</a:t>
              </a:r>
              <a:endParaRPr kumimoji="0" lang="ko-KR" altLang="en-US" sz="1050" b="1"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Arial"/>
                <a:sym typeface="Arial"/>
              </a:endParaRPr>
            </a:p>
          </p:txBody>
        </p:sp>
      </p:grpSp>
      <p:grpSp>
        <p:nvGrpSpPr>
          <p:cNvPr id="8" name="그룹 7">
            <a:extLst>
              <a:ext uri="{FF2B5EF4-FFF2-40B4-BE49-F238E27FC236}">
                <a16:creationId xmlns:a16="http://schemas.microsoft.com/office/drawing/2014/main" id="{680409CA-795F-49E8-A2E1-8FDA41E18D7D}"/>
              </a:ext>
            </a:extLst>
          </p:cNvPr>
          <p:cNvGrpSpPr/>
          <p:nvPr/>
        </p:nvGrpSpPr>
        <p:grpSpPr>
          <a:xfrm>
            <a:off x="191918" y="2494843"/>
            <a:ext cx="8601837" cy="765560"/>
            <a:chOff x="255891" y="3548427"/>
            <a:chExt cx="11469116" cy="1020746"/>
          </a:xfrm>
        </p:grpSpPr>
        <p:sp>
          <p:nvSpPr>
            <p:cNvPr id="26" name="화살표: 오른쪽 25">
              <a:extLst>
                <a:ext uri="{FF2B5EF4-FFF2-40B4-BE49-F238E27FC236}">
                  <a16:creationId xmlns:a16="http://schemas.microsoft.com/office/drawing/2014/main" id="{BCAFFA06-BEF1-4CB8-A0BB-C6311CF17952}"/>
                </a:ext>
              </a:extLst>
            </p:cNvPr>
            <p:cNvSpPr/>
            <p:nvPr/>
          </p:nvSpPr>
          <p:spPr>
            <a:xfrm>
              <a:off x="5018990" y="3904915"/>
              <a:ext cx="4653736" cy="1527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34" name="TextBox 33">
              <a:extLst>
                <a:ext uri="{FF2B5EF4-FFF2-40B4-BE49-F238E27FC236}">
                  <a16:creationId xmlns:a16="http://schemas.microsoft.com/office/drawing/2014/main" id="{6D8827B7-797D-4716-A088-8D17B2527D76}"/>
                </a:ext>
              </a:extLst>
            </p:cNvPr>
            <p:cNvSpPr txBox="1"/>
            <p:nvPr/>
          </p:nvSpPr>
          <p:spPr>
            <a:xfrm>
              <a:off x="2163784" y="4057632"/>
              <a:ext cx="1009251" cy="307776"/>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수동 실행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36" name="TextBox 35">
              <a:extLst>
                <a:ext uri="{FF2B5EF4-FFF2-40B4-BE49-F238E27FC236}">
                  <a16:creationId xmlns:a16="http://schemas.microsoft.com/office/drawing/2014/main" id="{B2E12C70-DF57-4C02-ADE2-B86E35099317}"/>
                </a:ext>
              </a:extLst>
            </p:cNvPr>
            <p:cNvSpPr txBox="1"/>
            <p:nvPr/>
          </p:nvSpPr>
          <p:spPr>
            <a:xfrm>
              <a:off x="10104980" y="4076731"/>
              <a:ext cx="1042464" cy="492442"/>
            </a:xfrm>
            <a:prstGeom prst="rect">
              <a:avLst/>
            </a:prstGeom>
            <a:noFill/>
          </p:spPr>
          <p:txBody>
            <a:bodyPr wrap="squar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수동 실행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cxnSp>
          <p:nvCxnSpPr>
            <p:cNvPr id="40" name="직선 화살표 연결선 39">
              <a:extLst>
                <a:ext uri="{FF2B5EF4-FFF2-40B4-BE49-F238E27FC236}">
                  <a16:creationId xmlns:a16="http://schemas.microsoft.com/office/drawing/2014/main" id="{5C5E2C4D-A1B8-4954-B9A6-634E7C98BD90}"/>
                </a:ext>
              </a:extLst>
            </p:cNvPr>
            <p:cNvCxnSpPr>
              <a:cxnSpLocks/>
            </p:cNvCxnSpPr>
            <p:nvPr/>
          </p:nvCxnSpPr>
          <p:spPr>
            <a:xfrm flipV="1">
              <a:off x="423168" y="3991525"/>
              <a:ext cx="4595821" cy="4832"/>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5FE4881-BEEB-4C6B-86FC-D502EE8983FA}"/>
                </a:ext>
              </a:extLst>
            </p:cNvPr>
            <p:cNvCxnSpPr>
              <a:cxnSpLocks/>
              <a:stCxn id="26" idx="3"/>
            </p:cNvCxnSpPr>
            <p:nvPr/>
          </p:nvCxnSpPr>
          <p:spPr>
            <a:xfrm>
              <a:off x="9672726" y="3981274"/>
              <a:ext cx="1954880" cy="15085"/>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사각형: 둥근 모서리 48">
              <a:extLst>
                <a:ext uri="{FF2B5EF4-FFF2-40B4-BE49-F238E27FC236}">
                  <a16:creationId xmlns:a16="http://schemas.microsoft.com/office/drawing/2014/main" id="{3C818BEA-1B3C-494F-AC89-3BC20F0DD2F1}"/>
                </a:ext>
              </a:extLst>
            </p:cNvPr>
            <p:cNvSpPr/>
            <p:nvPr/>
          </p:nvSpPr>
          <p:spPr>
            <a:xfrm>
              <a:off x="304115" y="3667581"/>
              <a:ext cx="11420892" cy="673570"/>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27" name="TextBox 26">
              <a:extLst>
                <a:ext uri="{FF2B5EF4-FFF2-40B4-BE49-F238E27FC236}">
                  <a16:creationId xmlns:a16="http://schemas.microsoft.com/office/drawing/2014/main" id="{9EA7B031-895E-4B23-BA0A-8DA99E841D67}"/>
                </a:ext>
              </a:extLst>
            </p:cNvPr>
            <p:cNvSpPr txBox="1"/>
            <p:nvPr/>
          </p:nvSpPr>
          <p:spPr>
            <a:xfrm>
              <a:off x="255891" y="3548427"/>
              <a:ext cx="2082195" cy="338554"/>
            </a:xfrm>
            <a:prstGeom prst="rect">
              <a:avLst/>
            </a:prstGeom>
            <a:solidFill>
              <a:schemeClr val="accent5">
                <a:lumMod val="20000"/>
                <a:lumOff val="80000"/>
              </a:schemeClr>
            </a:solid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AutoML /</a:t>
              </a:r>
              <a:r>
                <a:rPr kumimoji="0" lang="ko-KR" altLang="en-US"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t>
              </a:r>
              <a:r>
                <a:rPr kumimoji="0" lang="en-US" altLang="ko-KR"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HPO Mode</a:t>
              </a:r>
              <a:endParaRPr kumimoji="0" lang="ko-KR" altLang="en-US"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30" name="TextBox 29">
              <a:extLst>
                <a:ext uri="{FF2B5EF4-FFF2-40B4-BE49-F238E27FC236}">
                  <a16:creationId xmlns:a16="http://schemas.microsoft.com/office/drawing/2014/main" id="{B68D7E87-030D-4F3D-AF4B-3C401FF7805A}"/>
                </a:ext>
              </a:extLst>
            </p:cNvPr>
            <p:cNvSpPr txBox="1"/>
            <p:nvPr/>
          </p:nvSpPr>
          <p:spPr>
            <a:xfrm>
              <a:off x="5634438" y="3943332"/>
              <a:ext cx="4388381" cy="492443"/>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최적의 모델 탐색을 위한 </a:t>
              </a:r>
              <a:endPar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여러 알고리즘 또는 하이퍼파라미터 설정</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자동</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원클릭 실행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grpSp>
      <p:grpSp>
        <p:nvGrpSpPr>
          <p:cNvPr id="13" name="그룹 12">
            <a:extLst>
              <a:ext uri="{FF2B5EF4-FFF2-40B4-BE49-F238E27FC236}">
                <a16:creationId xmlns:a16="http://schemas.microsoft.com/office/drawing/2014/main" id="{8F6D362D-FBEA-4765-AB95-41E42E362673}"/>
              </a:ext>
            </a:extLst>
          </p:cNvPr>
          <p:cNvGrpSpPr/>
          <p:nvPr/>
        </p:nvGrpSpPr>
        <p:grpSpPr>
          <a:xfrm>
            <a:off x="191918" y="3201511"/>
            <a:ext cx="8601837" cy="735814"/>
            <a:chOff x="255891" y="4704418"/>
            <a:chExt cx="11469116" cy="981085"/>
          </a:xfrm>
        </p:grpSpPr>
        <p:sp>
          <p:nvSpPr>
            <p:cNvPr id="28" name="화살표: 오른쪽 27">
              <a:extLst>
                <a:ext uri="{FF2B5EF4-FFF2-40B4-BE49-F238E27FC236}">
                  <a16:creationId xmlns:a16="http://schemas.microsoft.com/office/drawing/2014/main" id="{6D724816-32BE-47E2-A369-930A977A652C}"/>
                </a:ext>
              </a:extLst>
            </p:cNvPr>
            <p:cNvSpPr/>
            <p:nvPr/>
          </p:nvSpPr>
          <p:spPr>
            <a:xfrm>
              <a:off x="1677306" y="5136195"/>
              <a:ext cx="7995419" cy="1266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35" name="TextBox 34">
              <a:extLst>
                <a:ext uri="{FF2B5EF4-FFF2-40B4-BE49-F238E27FC236}">
                  <a16:creationId xmlns:a16="http://schemas.microsoft.com/office/drawing/2014/main" id="{A0BB23A9-8E7E-43D0-97C4-FC3235870247}"/>
                </a:ext>
              </a:extLst>
            </p:cNvPr>
            <p:cNvSpPr txBox="1"/>
            <p:nvPr/>
          </p:nvSpPr>
          <p:spPr>
            <a:xfrm>
              <a:off x="2566378" y="5268790"/>
              <a:ext cx="5593839" cy="307776"/>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반자동</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단계별 </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pre-set </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설정 제공</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미변경시 클릭하여 다음 세부 단계로 진입</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37" name="TextBox 36">
              <a:extLst>
                <a:ext uri="{FF2B5EF4-FFF2-40B4-BE49-F238E27FC236}">
                  <a16:creationId xmlns:a16="http://schemas.microsoft.com/office/drawing/2014/main" id="{BCABE7B5-FD3C-4091-8D14-1120F075F7FD}"/>
                </a:ext>
              </a:extLst>
            </p:cNvPr>
            <p:cNvSpPr txBox="1"/>
            <p:nvPr/>
          </p:nvSpPr>
          <p:spPr>
            <a:xfrm>
              <a:off x="10178500" y="5268790"/>
              <a:ext cx="1009251" cy="307776"/>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수동 실행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cxnSp>
          <p:nvCxnSpPr>
            <p:cNvPr id="43" name="직선 화살표 연결선 42">
              <a:extLst>
                <a:ext uri="{FF2B5EF4-FFF2-40B4-BE49-F238E27FC236}">
                  <a16:creationId xmlns:a16="http://schemas.microsoft.com/office/drawing/2014/main" id="{025FCA31-4887-4FAC-ADC9-33A64D4C153A}"/>
                </a:ext>
              </a:extLst>
            </p:cNvPr>
            <p:cNvCxnSpPr>
              <a:cxnSpLocks/>
              <a:stCxn id="28" idx="3"/>
            </p:cNvCxnSpPr>
            <p:nvPr/>
          </p:nvCxnSpPr>
          <p:spPr>
            <a:xfrm>
              <a:off x="9672725" y="5199520"/>
              <a:ext cx="1954880" cy="6004"/>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8ABA58BE-43EB-4CC3-A7D0-C5FAAC7C4B80}"/>
                </a:ext>
              </a:extLst>
            </p:cNvPr>
            <p:cNvCxnSpPr>
              <a:cxnSpLocks/>
            </p:cNvCxnSpPr>
            <p:nvPr/>
          </p:nvCxnSpPr>
          <p:spPr>
            <a:xfrm flipV="1">
              <a:off x="400675" y="5199578"/>
              <a:ext cx="1276631" cy="4585"/>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4C9BE2D2-E816-48FC-9979-D6CA9D1A5CEB}"/>
                </a:ext>
              </a:extLst>
            </p:cNvPr>
            <p:cNvSpPr/>
            <p:nvPr/>
          </p:nvSpPr>
          <p:spPr>
            <a:xfrm>
              <a:off x="304115" y="4887083"/>
              <a:ext cx="11420892" cy="673570"/>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29" name="TextBox 28">
              <a:extLst>
                <a:ext uri="{FF2B5EF4-FFF2-40B4-BE49-F238E27FC236}">
                  <a16:creationId xmlns:a16="http://schemas.microsoft.com/office/drawing/2014/main" id="{07C4CECF-BB84-4F18-97A5-05E640D6452A}"/>
                </a:ext>
              </a:extLst>
            </p:cNvPr>
            <p:cNvSpPr txBox="1"/>
            <p:nvPr/>
          </p:nvSpPr>
          <p:spPr>
            <a:xfrm>
              <a:off x="255891" y="4704418"/>
              <a:ext cx="2501113" cy="338555"/>
            </a:xfrm>
            <a:prstGeom prst="rect">
              <a:avLst/>
            </a:prstGeom>
            <a:solidFill>
              <a:schemeClr val="accent5">
                <a:lumMod val="20000"/>
                <a:lumOff val="80000"/>
              </a:schemeClr>
            </a:solid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Workflow Template Mode</a:t>
              </a:r>
              <a:endParaRPr kumimoji="0" lang="ko-KR" altLang="en-US"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38" name="TextBox 37">
              <a:extLst>
                <a:ext uri="{FF2B5EF4-FFF2-40B4-BE49-F238E27FC236}">
                  <a16:creationId xmlns:a16="http://schemas.microsoft.com/office/drawing/2014/main" id="{DB0BA21F-46B2-415F-8743-07841CD13D13}"/>
                </a:ext>
              </a:extLst>
            </p:cNvPr>
            <p:cNvSpPr txBox="1"/>
            <p:nvPr/>
          </p:nvSpPr>
          <p:spPr>
            <a:xfrm>
              <a:off x="590267" y="5377727"/>
              <a:ext cx="1009251" cy="307776"/>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수동 실행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grpSp>
      <p:grpSp>
        <p:nvGrpSpPr>
          <p:cNvPr id="22" name="그룹 21">
            <a:extLst>
              <a:ext uri="{FF2B5EF4-FFF2-40B4-BE49-F238E27FC236}">
                <a16:creationId xmlns:a16="http://schemas.microsoft.com/office/drawing/2014/main" id="{BB65C91F-45F9-47AF-AFBC-2332187CE03B}"/>
              </a:ext>
            </a:extLst>
          </p:cNvPr>
          <p:cNvGrpSpPr/>
          <p:nvPr/>
        </p:nvGrpSpPr>
        <p:grpSpPr>
          <a:xfrm>
            <a:off x="191918" y="3947818"/>
            <a:ext cx="8601837" cy="652190"/>
            <a:chOff x="255891" y="5849395"/>
            <a:chExt cx="11469116" cy="869586"/>
          </a:xfrm>
        </p:grpSpPr>
        <p:sp>
          <p:nvSpPr>
            <p:cNvPr id="46" name="직사각형 45">
              <a:extLst>
                <a:ext uri="{FF2B5EF4-FFF2-40B4-BE49-F238E27FC236}">
                  <a16:creationId xmlns:a16="http://schemas.microsoft.com/office/drawing/2014/main" id="{266678B4-7E4D-4624-BCD9-9081A1790301}"/>
                </a:ext>
              </a:extLst>
            </p:cNvPr>
            <p:cNvSpPr/>
            <p:nvPr/>
          </p:nvSpPr>
          <p:spPr>
            <a:xfrm>
              <a:off x="2023025" y="6176222"/>
              <a:ext cx="1232451" cy="427382"/>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Annotation</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47" name="직사각형 46">
              <a:extLst>
                <a:ext uri="{FF2B5EF4-FFF2-40B4-BE49-F238E27FC236}">
                  <a16:creationId xmlns:a16="http://schemas.microsoft.com/office/drawing/2014/main" id="{6EFC38E1-9BE5-4BED-AC33-92136EB01850}"/>
                </a:ext>
              </a:extLst>
            </p:cNvPr>
            <p:cNvSpPr/>
            <p:nvPr/>
          </p:nvSpPr>
          <p:spPr>
            <a:xfrm>
              <a:off x="1387337" y="6176222"/>
              <a:ext cx="601317" cy="427382"/>
            </a:xfrm>
            <a:prstGeom prst="rect">
              <a:avLst/>
            </a:prstGeom>
            <a:solidFill>
              <a:srgbClr val="5CB37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Extract</a:t>
              </a:r>
              <a:endParaRPr kumimoji="0" lang="ko-KR" altLang="en-US" sz="75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cxnSp>
          <p:nvCxnSpPr>
            <p:cNvPr id="48" name="직선 화살표 연결선 47">
              <a:extLst>
                <a:ext uri="{FF2B5EF4-FFF2-40B4-BE49-F238E27FC236}">
                  <a16:creationId xmlns:a16="http://schemas.microsoft.com/office/drawing/2014/main" id="{415D7045-1920-4263-8546-A21DD3B49BA1}"/>
                </a:ext>
              </a:extLst>
            </p:cNvPr>
            <p:cNvCxnSpPr>
              <a:cxnSpLocks/>
            </p:cNvCxnSpPr>
            <p:nvPr/>
          </p:nvCxnSpPr>
          <p:spPr>
            <a:xfrm>
              <a:off x="411204" y="6363605"/>
              <a:ext cx="972569" cy="136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사각형: 둥근 모서리 50">
              <a:extLst>
                <a:ext uri="{FF2B5EF4-FFF2-40B4-BE49-F238E27FC236}">
                  <a16:creationId xmlns:a16="http://schemas.microsoft.com/office/drawing/2014/main" id="{FB8435F1-DEE3-4E8F-B644-40F23067BE46}"/>
                </a:ext>
              </a:extLst>
            </p:cNvPr>
            <p:cNvSpPr/>
            <p:nvPr/>
          </p:nvSpPr>
          <p:spPr>
            <a:xfrm>
              <a:off x="304115" y="6045411"/>
              <a:ext cx="11420892" cy="673570"/>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endParaRPr kumimoji="0" lang="ko-KR" altLang="en-US" sz="135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45" name="TextBox 44">
              <a:extLst>
                <a:ext uri="{FF2B5EF4-FFF2-40B4-BE49-F238E27FC236}">
                  <a16:creationId xmlns:a16="http://schemas.microsoft.com/office/drawing/2014/main" id="{51D1B7FF-0509-4752-80E5-78CFD87304E5}"/>
                </a:ext>
              </a:extLst>
            </p:cNvPr>
            <p:cNvSpPr txBox="1"/>
            <p:nvPr/>
          </p:nvSpPr>
          <p:spPr>
            <a:xfrm>
              <a:off x="255891" y="5849395"/>
              <a:ext cx="2229671" cy="338554"/>
            </a:xfrm>
            <a:prstGeom prst="rect">
              <a:avLst/>
            </a:prstGeom>
            <a:solidFill>
              <a:schemeClr val="accent5">
                <a:lumMod val="20000"/>
                <a:lumOff val="80000"/>
              </a:schemeClr>
            </a:solid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Data Annotation Mode</a:t>
              </a:r>
              <a:endParaRPr kumimoji="0" lang="ko-KR" altLang="en-US" sz="1050"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grpSp>
      <p:sp>
        <p:nvSpPr>
          <p:cNvPr id="19" name="TextBox 18">
            <a:extLst>
              <a:ext uri="{FF2B5EF4-FFF2-40B4-BE49-F238E27FC236}">
                <a16:creationId xmlns:a16="http://schemas.microsoft.com/office/drawing/2014/main" id="{E6BBEC1D-56E7-48BD-B3E7-5E0EA7BD31CE}"/>
              </a:ext>
            </a:extLst>
          </p:cNvPr>
          <p:cNvSpPr txBox="1"/>
          <p:nvPr/>
        </p:nvSpPr>
        <p:spPr>
          <a:xfrm>
            <a:off x="2808783" y="4396718"/>
            <a:ext cx="4894289" cy="230832"/>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선택적 진행</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Annotation</a:t>
            </a:r>
            <a:r>
              <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만 수행 후 종료</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Experimental Mode, </a:t>
            </a:r>
            <a:r>
              <a:rPr kumimoji="0" lang="en-US" altLang="ko-KR" sz="900" b="0" i="0" u="none" strike="noStrike" kern="1200" cap="none" spc="0" normalizeH="0" baseline="0" noProof="0" err="1">
                <a:ln>
                  <a:noFill/>
                </a:ln>
                <a:solidFill>
                  <a:prstClr val="black"/>
                </a:solidFill>
                <a:effectLst/>
                <a:uLnTx/>
                <a:uFillTx/>
                <a:latin typeface="맑은 고딕"/>
                <a:ea typeface="맑은 고딕" panose="020B0503020000020004" pitchFamily="50" charset="-127"/>
                <a:cs typeface="Arial"/>
                <a:sym typeface="Arial"/>
              </a:rPr>
              <a:t>AutoML</a:t>
            </a:r>
            <a:r>
              <a:rPr kumimoji="0" lang="en-US" altLang="ko-KR"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 Mode, HPO Mode)</a:t>
            </a:r>
            <a:endParaRPr kumimoji="0" lang="ko-KR" altLang="en-US" sz="9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70" name="직사각형 69">
            <a:extLst>
              <a:ext uri="{FF2B5EF4-FFF2-40B4-BE49-F238E27FC236}">
                <a16:creationId xmlns:a16="http://schemas.microsoft.com/office/drawing/2014/main" id="{97C0D24A-632D-4593-93A3-49F693E047C7}"/>
              </a:ext>
            </a:extLst>
          </p:cNvPr>
          <p:cNvSpPr/>
          <p:nvPr/>
        </p:nvSpPr>
        <p:spPr>
          <a:xfrm>
            <a:off x="261194" y="1251537"/>
            <a:ext cx="772922" cy="320537"/>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Define</a:t>
            </a:r>
          </a:p>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with Guides</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71" name="직사각형 70">
            <a:extLst>
              <a:ext uri="{FF2B5EF4-FFF2-40B4-BE49-F238E27FC236}">
                <a16:creationId xmlns:a16="http://schemas.microsoft.com/office/drawing/2014/main" id="{1A83D516-48B9-4A3E-B26A-CBD656B52467}"/>
              </a:ext>
            </a:extLst>
          </p:cNvPr>
          <p:cNvSpPr/>
          <p:nvPr/>
        </p:nvSpPr>
        <p:spPr>
          <a:xfrm>
            <a:off x="543404" y="3424862"/>
            <a:ext cx="545696" cy="320537"/>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Select</a:t>
            </a:r>
          </a:p>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Template</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72" name="직사각형 71">
            <a:extLst>
              <a:ext uri="{FF2B5EF4-FFF2-40B4-BE49-F238E27FC236}">
                <a16:creationId xmlns:a16="http://schemas.microsoft.com/office/drawing/2014/main" id="{F749E2B7-68E3-4D86-AB37-14C4F570D918}"/>
              </a:ext>
            </a:extLst>
          </p:cNvPr>
          <p:cNvSpPr/>
          <p:nvPr/>
        </p:nvSpPr>
        <p:spPr>
          <a:xfrm>
            <a:off x="3766561" y="2665814"/>
            <a:ext cx="496087"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Set AutoML / HPO</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sp>
        <p:nvSpPr>
          <p:cNvPr id="73" name="직사각형 72">
            <a:extLst>
              <a:ext uri="{FF2B5EF4-FFF2-40B4-BE49-F238E27FC236}">
                <a16:creationId xmlns:a16="http://schemas.microsoft.com/office/drawing/2014/main" id="{2B6FA559-51A5-4FBD-809B-3D929D792F15}"/>
              </a:ext>
            </a:extLst>
          </p:cNvPr>
          <p:cNvSpPr/>
          <p:nvPr/>
        </p:nvSpPr>
        <p:spPr>
          <a:xfrm>
            <a:off x="7254544" y="1252835"/>
            <a:ext cx="521337" cy="320537"/>
          </a:xfrm>
          <a:prstGeom prst="rect">
            <a:avLst/>
          </a:prstGeom>
          <a:solidFill>
            <a:srgbClr val="608CA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1" hangingPunct="1">
              <a:lnSpc>
                <a:spcPct val="100000"/>
              </a:lnSpc>
              <a:spcBef>
                <a:spcPts val="0"/>
              </a:spcBef>
              <a:spcAft>
                <a:spcPts val="0"/>
              </a:spcAft>
              <a:buClrTx/>
              <a:buSzTx/>
              <a:buFont typeface="Arial"/>
              <a:buNone/>
              <a:tabLst/>
              <a:defRPr/>
            </a:pPr>
            <a:r>
              <a:rPr kumimoji="0" lang="en-US" altLang="ko-KR"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rPr>
              <a:t>Inference</a:t>
            </a:r>
            <a:endParaRPr kumimoji="0" lang="ko-KR" altLang="en-US" sz="600" b="1"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sym typeface="Arial"/>
            </a:endParaRPr>
          </a:p>
        </p:txBody>
      </p:sp>
      <p:cxnSp>
        <p:nvCxnSpPr>
          <p:cNvPr id="79" name="직선 화살표 연결선 78">
            <a:extLst>
              <a:ext uri="{FF2B5EF4-FFF2-40B4-BE49-F238E27FC236}">
                <a16:creationId xmlns:a16="http://schemas.microsoft.com/office/drawing/2014/main" id="{A969955B-123F-4887-A40E-5533A0A6BB6F}"/>
              </a:ext>
            </a:extLst>
          </p:cNvPr>
          <p:cNvCxnSpPr>
            <a:cxnSpLocks/>
          </p:cNvCxnSpPr>
          <p:nvPr/>
        </p:nvCxnSpPr>
        <p:spPr>
          <a:xfrm>
            <a:off x="2439792" y="4346063"/>
            <a:ext cx="6280912" cy="0"/>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C3CB81A-99BE-43C0-B29C-C2A02D215FC4}"/>
              </a:ext>
            </a:extLst>
          </p:cNvPr>
          <p:cNvSpPr txBox="1"/>
          <p:nvPr/>
        </p:nvSpPr>
        <p:spPr>
          <a:xfrm>
            <a:off x="218038" y="48019"/>
            <a:ext cx="7947999" cy="415627"/>
          </a:xfrm>
          <a:prstGeom prst="rect">
            <a:avLst/>
          </a:prstGeom>
          <a:noFill/>
        </p:spPr>
        <p:txBody>
          <a:bodyPr wrap="square" rtlCol="0">
            <a:spAutoFit/>
          </a:bodyPr>
          <a:lstStyle/>
          <a:p>
            <a:pPr>
              <a:lnSpc>
                <a:spcPct val="150000"/>
              </a:lnSpc>
            </a:pPr>
            <a:r>
              <a:rPr lang="ko-KR" altLang="en-US" sz="1600" b="1"/>
              <a:t>동작 </a:t>
            </a:r>
            <a:r>
              <a:rPr lang="ko-KR" altLang="en-US" sz="1600" b="1" dirty="0"/>
              <a:t>모드 및 사용자 작업 흐름</a:t>
            </a:r>
            <a:endParaRPr lang="en-US" altLang="ko-KR" sz="1600" b="1" dirty="0"/>
          </a:p>
        </p:txBody>
      </p:sp>
    </p:spTree>
    <p:extLst>
      <p:ext uri="{BB962C8B-B14F-4D97-AF65-F5344CB8AC3E}">
        <p14:creationId xmlns:p14="http://schemas.microsoft.com/office/powerpoint/2010/main" val="592300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2384C0A3-EE02-40EF-A446-466B3AE8AB31}"/>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30</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2.1 Run</a:t>
            </a:r>
            <a:endParaRPr lang="en-US" altLang="ko-KR" dirty="0"/>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altLang="ko-KR" sz="1100" b="1" dirty="0">
                <a:solidFill>
                  <a:schemeClr val="dk1"/>
                </a:solidFill>
              </a:rPr>
              <a:t>Run</a:t>
            </a:r>
            <a:r>
              <a:rPr lang="ko-KR" altLang="en-US" sz="1100" b="1" dirty="0">
                <a:solidFill>
                  <a:schemeClr val="dk1"/>
                </a:solidFill>
              </a:rPr>
              <a:t>으로 학습을 시킬 경우</a:t>
            </a:r>
            <a:r>
              <a:rPr lang="en-US" altLang="ko-KR" sz="1100" b="1" dirty="0">
                <a:solidFill>
                  <a:schemeClr val="dk1"/>
                </a:solidFill>
              </a:rPr>
              <a:t>,</a:t>
            </a:r>
            <a:r>
              <a:rPr lang="ko-KR" altLang="en-US" sz="1100" b="1" dirty="0">
                <a:solidFill>
                  <a:schemeClr val="dk1"/>
                </a:solidFill>
              </a:rPr>
              <a:t> 사용자가 직접 </a:t>
            </a:r>
            <a:r>
              <a:rPr lang="en-US" altLang="ko-KR" sz="1100" b="1" dirty="0">
                <a:solidFill>
                  <a:schemeClr val="dk1"/>
                </a:solidFill>
              </a:rPr>
              <a:t>Data Split(1), Algorithm(2), Resource(3)</a:t>
            </a:r>
            <a:r>
              <a:rPr lang="ko-KR" altLang="en-US" sz="1100" b="1" dirty="0">
                <a:solidFill>
                  <a:schemeClr val="dk1"/>
                </a:solidFill>
              </a:rPr>
              <a:t>를 설정해주어야 합니다</a:t>
            </a:r>
            <a:r>
              <a:rPr lang="en-US" altLang="ko-KR" sz="1100" b="1" dirty="0">
                <a:solidFill>
                  <a:schemeClr val="dk1"/>
                </a:solidFill>
              </a:rPr>
              <a:t>.</a:t>
            </a:r>
          </a:p>
        </p:txBody>
      </p:sp>
      <p:sp>
        <p:nvSpPr>
          <p:cNvPr id="9" name="Google Shape;132;p15"/>
          <p:cNvSpPr txBox="1"/>
          <p:nvPr/>
        </p:nvSpPr>
        <p:spPr>
          <a:xfrm>
            <a:off x="2857252" y="186409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0" name="Google Shape;132;p15"/>
          <p:cNvSpPr txBox="1"/>
          <p:nvPr/>
        </p:nvSpPr>
        <p:spPr>
          <a:xfrm>
            <a:off x="2253028" y="186409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1" name="Google Shape;132;p15"/>
          <p:cNvSpPr txBox="1"/>
          <p:nvPr/>
        </p:nvSpPr>
        <p:spPr>
          <a:xfrm>
            <a:off x="3502020" y="186409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Tree>
    <p:extLst>
      <p:ext uri="{BB962C8B-B14F-4D97-AF65-F5344CB8AC3E}">
        <p14:creationId xmlns:p14="http://schemas.microsoft.com/office/powerpoint/2010/main" val="2587113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5CD96FAC-26B7-453D-BBFF-7E1C4025C2BA}"/>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31</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2.1 Run</a:t>
            </a:r>
            <a:endParaRPr lang="en-US" altLang="ko-KR" dirty="0"/>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altLang="en-US" sz="1100" b="1" dirty="0">
                <a:solidFill>
                  <a:schemeClr val="dk1"/>
                </a:solidFill>
              </a:rPr>
              <a:t>모든 </a:t>
            </a:r>
            <a:r>
              <a:rPr lang="en-US" altLang="ko-KR" sz="1100" b="1" dirty="0">
                <a:solidFill>
                  <a:schemeClr val="dk1"/>
                </a:solidFill>
              </a:rPr>
              <a:t>Setting</a:t>
            </a:r>
            <a:r>
              <a:rPr lang="ko-KR" altLang="en-US" sz="1100" b="1" dirty="0">
                <a:solidFill>
                  <a:schemeClr val="dk1"/>
                </a:solidFill>
              </a:rPr>
              <a:t>이 완료되면 </a:t>
            </a:r>
            <a:r>
              <a:rPr lang="en-US" altLang="ko-KR" sz="1100" b="1" dirty="0">
                <a:solidFill>
                  <a:schemeClr val="dk1"/>
                </a:solidFill>
              </a:rPr>
              <a:t>Start Train</a:t>
            </a:r>
            <a:r>
              <a:rPr lang="ko-KR" altLang="en-US" sz="1100" b="1" dirty="0">
                <a:solidFill>
                  <a:schemeClr val="dk1"/>
                </a:solidFill>
              </a:rPr>
              <a:t>을 클릭하여 학습을 시작할 수 있습니다</a:t>
            </a:r>
            <a:r>
              <a:rPr lang="en-US" altLang="ko-KR" sz="1100" b="1" dirty="0">
                <a:solidFill>
                  <a:schemeClr val="dk1"/>
                </a:solidFill>
              </a:rPr>
              <a:t>.</a:t>
            </a:r>
          </a:p>
        </p:txBody>
      </p:sp>
      <p:sp>
        <p:nvSpPr>
          <p:cNvPr id="12" name="Google Shape;90;p12"/>
          <p:cNvSpPr txBox="1"/>
          <p:nvPr/>
        </p:nvSpPr>
        <p:spPr>
          <a:xfrm>
            <a:off x="7476545" y="3010388"/>
            <a:ext cx="531601"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3302700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56DB163A-05D9-4914-9274-C7C003D253E8}"/>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32</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2.1 Run</a:t>
            </a:r>
            <a:endParaRPr lang="en-US" altLang="ko-KR" dirty="0"/>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altLang="en-US" sz="1100" b="1" dirty="0">
                <a:solidFill>
                  <a:schemeClr val="dk1"/>
                </a:solidFill>
              </a:rPr>
              <a:t>학습이 진행되면 실시간으로 </a:t>
            </a:r>
            <a:r>
              <a:rPr lang="en-US" altLang="ko-KR" sz="1100" b="1" dirty="0">
                <a:solidFill>
                  <a:schemeClr val="dk1"/>
                </a:solidFill>
              </a:rPr>
              <a:t>Log</a:t>
            </a:r>
            <a:r>
              <a:rPr lang="ko-KR" altLang="en-US" sz="1100" b="1" dirty="0">
                <a:solidFill>
                  <a:schemeClr val="dk1"/>
                </a:solidFill>
              </a:rPr>
              <a:t>와 </a:t>
            </a:r>
            <a:r>
              <a:rPr lang="en-US" altLang="ko-KR" sz="1100" b="1" dirty="0">
                <a:solidFill>
                  <a:schemeClr val="dk1"/>
                </a:solidFill>
              </a:rPr>
              <a:t>Progress </a:t>
            </a:r>
            <a:r>
              <a:rPr lang="ko-KR" altLang="en-US" sz="1100" b="1" dirty="0">
                <a:solidFill>
                  <a:schemeClr val="dk1"/>
                </a:solidFill>
              </a:rPr>
              <a:t>그래프를 볼 수 있습니다</a:t>
            </a:r>
            <a:r>
              <a:rPr lang="en-US" altLang="ko-KR" sz="1100" b="1" dirty="0">
                <a:solidFill>
                  <a:schemeClr val="dk1"/>
                </a:solidFill>
              </a:rPr>
              <a:t>. </a:t>
            </a:r>
            <a:r>
              <a:rPr lang="ko-KR" altLang="en-US" sz="1100" b="1" dirty="0">
                <a:solidFill>
                  <a:schemeClr val="dk1"/>
                </a:solidFill>
              </a:rPr>
              <a:t>다른 메뉴로 이동해도 계속 진행됩니다</a:t>
            </a:r>
            <a:r>
              <a:rPr lang="en-US" altLang="ko-KR" sz="1100" b="1" dirty="0">
                <a:solidFill>
                  <a:schemeClr val="dk1"/>
                </a:solidFill>
              </a:rPr>
              <a:t>.</a:t>
            </a:r>
          </a:p>
        </p:txBody>
      </p:sp>
      <p:sp>
        <p:nvSpPr>
          <p:cNvPr id="9" name="Google Shape;90;p12"/>
          <p:cNvSpPr txBox="1"/>
          <p:nvPr/>
        </p:nvSpPr>
        <p:spPr>
          <a:xfrm>
            <a:off x="2072451" y="3301936"/>
            <a:ext cx="6093487" cy="121042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489716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6" name="그림 5">
            <a:extLst>
              <a:ext uri="{FF2B5EF4-FFF2-40B4-BE49-F238E27FC236}">
                <a16:creationId xmlns:a16="http://schemas.microsoft.com/office/drawing/2014/main" id="{EB8A40C9-7E58-4224-AF72-D558A10D4146}"/>
              </a:ext>
            </a:extLst>
          </p:cNvPr>
          <p:cNvPicPr>
            <a:picLocks noChangeAspect="1"/>
          </p:cNvPicPr>
          <p:nvPr/>
        </p:nvPicPr>
        <p:blipFill>
          <a:blip r:embed="rId3"/>
          <a:stretch>
            <a:fillRect/>
          </a:stretch>
        </p:blipFill>
        <p:spPr>
          <a:xfrm>
            <a:off x="796075" y="1219232"/>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33</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2.2 HPO</a:t>
            </a:r>
            <a:endParaRPr lang="en-US" altLang="ko-KR" dirty="0"/>
          </a:p>
        </p:txBody>
      </p:sp>
      <p:sp>
        <p:nvSpPr>
          <p:cNvPr id="131" name="Google Shape;131;p15"/>
          <p:cNvSpPr txBox="1"/>
          <p:nvPr/>
        </p:nvSpPr>
        <p:spPr>
          <a:xfrm>
            <a:off x="397851" y="593200"/>
            <a:ext cx="8553300" cy="600124"/>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altLang="ko-KR" sz="1100" b="1" dirty="0">
                <a:solidFill>
                  <a:schemeClr val="dk1"/>
                </a:solidFill>
              </a:rPr>
              <a:t>HPO</a:t>
            </a:r>
            <a:r>
              <a:rPr lang="ko-KR" altLang="en-US" sz="1100" b="1" dirty="0">
                <a:solidFill>
                  <a:schemeClr val="dk1"/>
                </a:solidFill>
              </a:rPr>
              <a:t>로 학습을 시킬 경우</a:t>
            </a:r>
            <a:r>
              <a:rPr lang="en-US" altLang="ko-KR" sz="1100" b="1" dirty="0">
                <a:solidFill>
                  <a:schemeClr val="dk1"/>
                </a:solidFill>
              </a:rPr>
              <a:t>,</a:t>
            </a:r>
            <a:r>
              <a:rPr lang="ko-KR" altLang="en-US" sz="1100" b="1" dirty="0">
                <a:solidFill>
                  <a:schemeClr val="dk1"/>
                </a:solidFill>
              </a:rPr>
              <a:t> 사용자가 직접 </a:t>
            </a:r>
            <a:r>
              <a:rPr lang="en-US" altLang="ko-KR" sz="1100" b="1" dirty="0">
                <a:solidFill>
                  <a:schemeClr val="dk1"/>
                </a:solidFill>
              </a:rPr>
              <a:t>Data Split, Algorithm, Resource</a:t>
            </a:r>
            <a:r>
              <a:rPr lang="ko-KR" altLang="en-US" sz="1100" b="1" dirty="0">
                <a:solidFill>
                  <a:schemeClr val="dk1"/>
                </a:solidFill>
              </a:rPr>
              <a:t>를 설정해주어야 하는 것은 </a:t>
            </a:r>
            <a:r>
              <a:rPr lang="en-US" altLang="ko-KR" sz="1100" b="1" dirty="0">
                <a:solidFill>
                  <a:schemeClr val="dk1"/>
                </a:solidFill>
              </a:rPr>
              <a:t>Run</a:t>
            </a:r>
            <a:r>
              <a:rPr lang="ko-KR" altLang="en-US" sz="1100" b="1" dirty="0">
                <a:solidFill>
                  <a:schemeClr val="dk1"/>
                </a:solidFill>
              </a:rPr>
              <a:t>과 동일합니다</a:t>
            </a:r>
            <a:r>
              <a:rPr lang="en-US" altLang="ko-KR" sz="1100" b="1" dirty="0">
                <a:solidFill>
                  <a:schemeClr val="dk1"/>
                </a:solidFill>
              </a:rPr>
              <a:t>.</a:t>
            </a:r>
          </a:p>
          <a:p>
            <a:pPr lvl="0"/>
            <a:r>
              <a:rPr lang="ko-KR" altLang="en-US" sz="1100" b="1" dirty="0">
                <a:solidFill>
                  <a:schemeClr val="dk1"/>
                </a:solidFill>
              </a:rPr>
              <a:t>단</a:t>
            </a:r>
            <a:r>
              <a:rPr lang="en-US" altLang="ko-KR" sz="1100" b="1" dirty="0">
                <a:solidFill>
                  <a:schemeClr val="dk1"/>
                </a:solidFill>
              </a:rPr>
              <a:t>, Algorithm</a:t>
            </a:r>
            <a:r>
              <a:rPr lang="ko-KR" altLang="en-US" sz="1100" b="1" dirty="0">
                <a:solidFill>
                  <a:schemeClr val="dk1"/>
                </a:solidFill>
              </a:rPr>
              <a:t>화면에서 </a:t>
            </a:r>
            <a:r>
              <a:rPr lang="en-US" altLang="ko-KR" sz="1100" b="1" dirty="0">
                <a:solidFill>
                  <a:schemeClr val="dk1"/>
                </a:solidFill>
              </a:rPr>
              <a:t>HPO</a:t>
            </a:r>
            <a:r>
              <a:rPr lang="ko-KR" altLang="en-US" sz="1100" b="1" dirty="0">
                <a:solidFill>
                  <a:schemeClr val="dk1"/>
                </a:solidFill>
              </a:rPr>
              <a:t>를 적용할 </a:t>
            </a:r>
            <a:r>
              <a:rPr lang="ko-KR" altLang="en-US" sz="1100" b="1" dirty="0" err="1">
                <a:solidFill>
                  <a:schemeClr val="dk1"/>
                </a:solidFill>
              </a:rPr>
              <a:t>파라미터를</a:t>
            </a:r>
            <a:r>
              <a:rPr lang="ko-KR" altLang="en-US" sz="1100" b="1" dirty="0">
                <a:solidFill>
                  <a:schemeClr val="dk1"/>
                </a:solidFill>
              </a:rPr>
              <a:t> 체크해야 합니다</a:t>
            </a:r>
            <a:r>
              <a:rPr lang="en-US" altLang="ko-KR" sz="1100" b="1" dirty="0">
                <a:solidFill>
                  <a:schemeClr val="dk1"/>
                </a:solidFill>
              </a:rPr>
              <a:t>. HPO </a:t>
            </a:r>
            <a:r>
              <a:rPr lang="ko-KR" altLang="en-US" sz="1100" b="1" dirty="0">
                <a:solidFill>
                  <a:schemeClr val="dk1"/>
                </a:solidFill>
              </a:rPr>
              <a:t>여부가 체크된 항목은 최적의 성능을 찾기 위해 내부 알고리즘에 따라 자동으로 값을 바꾸어 여러 번 학습됩니다</a:t>
            </a:r>
            <a:r>
              <a:rPr lang="en-US" altLang="ko-KR" sz="1100" b="1" dirty="0">
                <a:solidFill>
                  <a:schemeClr val="dk1"/>
                </a:solidFill>
              </a:rPr>
              <a:t>.</a:t>
            </a:r>
          </a:p>
        </p:txBody>
      </p:sp>
      <p:sp>
        <p:nvSpPr>
          <p:cNvPr id="12" name="Google Shape;90;p12"/>
          <p:cNvSpPr txBox="1"/>
          <p:nvPr/>
        </p:nvSpPr>
        <p:spPr>
          <a:xfrm>
            <a:off x="5936974" y="3662526"/>
            <a:ext cx="364436" cy="66260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35895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D7852B61-A9BD-4557-BE30-93997550D87D}"/>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34</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2.2 HPO</a:t>
            </a:r>
            <a:endParaRPr lang="en-US" altLang="ko-KR" dirty="0"/>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altLang="ko-KR" sz="1100" b="1" dirty="0">
                <a:solidFill>
                  <a:schemeClr val="dk1"/>
                </a:solidFill>
              </a:rPr>
              <a:t>Start HPO</a:t>
            </a:r>
            <a:r>
              <a:rPr lang="ko-KR" altLang="en-US" sz="1100" b="1" dirty="0">
                <a:solidFill>
                  <a:schemeClr val="dk1"/>
                </a:solidFill>
              </a:rPr>
              <a:t>를 클릭하면 나타나는 </a:t>
            </a:r>
            <a:r>
              <a:rPr lang="en-US" altLang="ko-KR" sz="1100" b="1" dirty="0">
                <a:solidFill>
                  <a:schemeClr val="dk1"/>
                </a:solidFill>
              </a:rPr>
              <a:t>HPO Settings </a:t>
            </a:r>
            <a:r>
              <a:rPr lang="ko-KR" altLang="en-US" sz="1100" b="1" dirty="0">
                <a:solidFill>
                  <a:schemeClr val="dk1"/>
                </a:solidFill>
              </a:rPr>
              <a:t>입니다</a:t>
            </a:r>
            <a:r>
              <a:rPr lang="en-US" altLang="ko-KR" sz="1100" b="1" dirty="0">
                <a:solidFill>
                  <a:schemeClr val="dk1"/>
                </a:solidFill>
              </a:rPr>
              <a:t>. HPO </a:t>
            </a:r>
            <a:r>
              <a:rPr lang="ko-KR" altLang="en-US" sz="1100" b="1" dirty="0">
                <a:solidFill>
                  <a:schemeClr val="dk1"/>
                </a:solidFill>
              </a:rPr>
              <a:t>구동에 관한 설정</a:t>
            </a:r>
            <a:r>
              <a:rPr lang="en-US" altLang="ko-KR" sz="1100" b="1" dirty="0">
                <a:solidFill>
                  <a:schemeClr val="dk1"/>
                </a:solidFill>
              </a:rPr>
              <a:t>(1)</a:t>
            </a:r>
            <a:r>
              <a:rPr lang="ko-KR" altLang="en-US" sz="1100" b="1" dirty="0">
                <a:solidFill>
                  <a:schemeClr val="dk1"/>
                </a:solidFill>
              </a:rPr>
              <a:t>과 모델 성능 평가를 위한 지표</a:t>
            </a:r>
            <a:r>
              <a:rPr lang="en-US" altLang="ko-KR" sz="1100" b="1" dirty="0">
                <a:solidFill>
                  <a:schemeClr val="dk1"/>
                </a:solidFill>
              </a:rPr>
              <a:t>(2)</a:t>
            </a:r>
            <a:r>
              <a:rPr lang="ko-KR" altLang="en-US" sz="1100" b="1" dirty="0">
                <a:solidFill>
                  <a:schemeClr val="dk1"/>
                </a:solidFill>
              </a:rPr>
              <a:t>를 설정합니다</a:t>
            </a:r>
            <a:r>
              <a:rPr lang="en-US" altLang="ko-KR" sz="1100" b="1" dirty="0">
                <a:solidFill>
                  <a:schemeClr val="dk1"/>
                </a:solidFill>
              </a:rPr>
              <a:t>.</a:t>
            </a:r>
          </a:p>
        </p:txBody>
      </p:sp>
      <p:sp>
        <p:nvSpPr>
          <p:cNvPr id="9" name="Google Shape;133;p15"/>
          <p:cNvSpPr txBox="1"/>
          <p:nvPr/>
        </p:nvSpPr>
        <p:spPr>
          <a:xfrm>
            <a:off x="3302454" y="2352272"/>
            <a:ext cx="2488746" cy="703227"/>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 name="Google Shape;134;p15"/>
          <p:cNvSpPr txBox="1"/>
          <p:nvPr/>
        </p:nvSpPr>
        <p:spPr>
          <a:xfrm>
            <a:off x="2978426" y="338922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1" name="Google Shape;135;p15"/>
          <p:cNvSpPr txBox="1"/>
          <p:nvPr/>
        </p:nvSpPr>
        <p:spPr>
          <a:xfrm>
            <a:off x="3302454" y="3091228"/>
            <a:ext cx="2488746" cy="99619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6" name="Google Shape;134;p15"/>
          <p:cNvSpPr txBox="1"/>
          <p:nvPr/>
        </p:nvSpPr>
        <p:spPr>
          <a:xfrm>
            <a:off x="2978426" y="250378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Tree>
    <p:extLst>
      <p:ext uri="{BB962C8B-B14F-4D97-AF65-F5344CB8AC3E}">
        <p14:creationId xmlns:p14="http://schemas.microsoft.com/office/powerpoint/2010/main" val="1802366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3750C4B3-22D0-43F4-A991-082AAEC19F07}"/>
              </a:ext>
            </a:extLst>
          </p:cNvPr>
          <p:cNvPicPr>
            <a:picLocks noChangeAspect="1"/>
          </p:cNvPicPr>
          <p:nvPr/>
        </p:nvPicPr>
        <p:blipFill>
          <a:blip r:embed="rId3"/>
          <a:stretch>
            <a:fillRect/>
          </a:stretch>
        </p:blipFill>
        <p:spPr>
          <a:xfrm>
            <a:off x="796075" y="120598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35</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2.2 HPO</a:t>
            </a:r>
            <a:endParaRPr lang="en-US" altLang="ko-KR" dirty="0"/>
          </a:p>
        </p:txBody>
      </p:sp>
      <p:sp>
        <p:nvSpPr>
          <p:cNvPr id="131" name="Google Shape;131;p15"/>
          <p:cNvSpPr txBox="1"/>
          <p:nvPr/>
        </p:nvSpPr>
        <p:spPr>
          <a:xfrm>
            <a:off x="397851" y="593200"/>
            <a:ext cx="8553300" cy="600124"/>
          </a:xfrm>
          <a:prstGeom prst="rect">
            <a:avLst/>
          </a:prstGeom>
          <a:noFill/>
          <a:ln>
            <a:noFill/>
          </a:ln>
        </p:spPr>
        <p:txBody>
          <a:bodyPr spcFirstLastPara="1" wrap="square" lIns="91425" tIns="45700" rIns="91425" bIns="45700" anchor="t" anchorCtr="0">
            <a:spAutoFit/>
          </a:bodyPr>
          <a:lstStyle/>
          <a:p>
            <a:pPr lvl="0"/>
            <a:r>
              <a:rPr lang="ko-KR" altLang="en-US" sz="1100" b="1" dirty="0">
                <a:solidFill>
                  <a:schemeClr val="dk1"/>
                </a:solidFill>
              </a:rPr>
              <a:t>앞에서 설정한 </a:t>
            </a:r>
            <a:r>
              <a:rPr lang="en-US" altLang="ko-KR" sz="1100" b="1" dirty="0" err="1">
                <a:solidFill>
                  <a:schemeClr val="dk1"/>
                </a:solidFill>
              </a:rPr>
              <a:t>ObjectMetric</a:t>
            </a:r>
            <a:r>
              <a:rPr lang="en-US" altLang="ko-KR" sz="1100" b="1" dirty="0">
                <a:solidFill>
                  <a:schemeClr val="dk1"/>
                </a:solidFill>
              </a:rPr>
              <a:t>(1)</a:t>
            </a:r>
            <a:r>
              <a:rPr lang="ko-KR" altLang="en-US" sz="1100" b="1" dirty="0">
                <a:solidFill>
                  <a:schemeClr val="dk1"/>
                </a:solidFill>
              </a:rPr>
              <a:t>이 </a:t>
            </a:r>
            <a:r>
              <a:rPr lang="en-US" altLang="ko-KR" sz="1100" b="1" dirty="0">
                <a:solidFill>
                  <a:schemeClr val="dk1"/>
                </a:solidFill>
              </a:rPr>
              <a:t>Goal</a:t>
            </a:r>
            <a:r>
              <a:rPr lang="ko-KR" altLang="en-US" sz="1100" b="1" dirty="0">
                <a:solidFill>
                  <a:schemeClr val="dk1"/>
                </a:solidFill>
              </a:rPr>
              <a:t>이상 도달할 경우 </a:t>
            </a:r>
            <a:r>
              <a:rPr lang="en-US" altLang="ko-KR" sz="1100" b="1" dirty="0">
                <a:solidFill>
                  <a:schemeClr val="dk1"/>
                </a:solidFill>
              </a:rPr>
              <a:t>HPO</a:t>
            </a:r>
            <a:r>
              <a:rPr lang="ko-KR" altLang="en-US" sz="1100" b="1" dirty="0">
                <a:solidFill>
                  <a:schemeClr val="dk1"/>
                </a:solidFill>
              </a:rPr>
              <a:t>가 중단되며 이전 단계에서 </a:t>
            </a:r>
            <a:r>
              <a:rPr lang="en-US" altLang="ko-KR" sz="1100" b="1" dirty="0">
                <a:solidFill>
                  <a:schemeClr val="dk1"/>
                </a:solidFill>
              </a:rPr>
              <a:t>HPO</a:t>
            </a:r>
            <a:r>
              <a:rPr lang="ko-KR" altLang="en-US" sz="1100" b="1" dirty="0">
                <a:solidFill>
                  <a:schemeClr val="dk1"/>
                </a:solidFill>
              </a:rPr>
              <a:t>여부가 체크되어 내부에서 선택된 </a:t>
            </a:r>
            <a:r>
              <a:rPr lang="ko-KR" altLang="en-US" sz="1100" b="1" dirty="0" err="1">
                <a:solidFill>
                  <a:schemeClr val="dk1"/>
                </a:solidFill>
              </a:rPr>
              <a:t>파라미터값</a:t>
            </a:r>
            <a:r>
              <a:rPr lang="en-US" altLang="ko-KR" sz="1100" b="1" dirty="0">
                <a:solidFill>
                  <a:schemeClr val="dk1"/>
                </a:solidFill>
              </a:rPr>
              <a:t>(2)</a:t>
            </a:r>
            <a:r>
              <a:rPr lang="ko-KR" altLang="en-US" sz="1100" b="1" dirty="0">
                <a:solidFill>
                  <a:schemeClr val="dk1"/>
                </a:solidFill>
              </a:rPr>
              <a:t>을 확인할 수 있습니다</a:t>
            </a:r>
            <a:r>
              <a:rPr lang="en-US" altLang="ko-KR" sz="1100" b="1" dirty="0">
                <a:solidFill>
                  <a:schemeClr val="dk1"/>
                </a:solidFill>
              </a:rPr>
              <a:t>. </a:t>
            </a:r>
            <a:r>
              <a:rPr lang="ko-KR" altLang="en-US" sz="1100" b="1" dirty="0">
                <a:solidFill>
                  <a:schemeClr val="dk1"/>
                </a:solidFill>
              </a:rPr>
              <a:t>원하는 </a:t>
            </a:r>
            <a:r>
              <a:rPr lang="en-US" altLang="ko-KR" sz="1100" b="1" dirty="0">
                <a:solidFill>
                  <a:schemeClr val="dk1"/>
                </a:solidFill>
              </a:rPr>
              <a:t>Trial</a:t>
            </a:r>
            <a:r>
              <a:rPr lang="ko-KR" altLang="en-US" sz="1100" b="1" dirty="0">
                <a:solidFill>
                  <a:schemeClr val="dk1"/>
                </a:solidFill>
              </a:rPr>
              <a:t>을 선택한 후 </a:t>
            </a:r>
            <a:r>
              <a:rPr lang="en-US" altLang="ko-KR" sz="1100" b="1" dirty="0">
                <a:solidFill>
                  <a:schemeClr val="dk1"/>
                </a:solidFill>
              </a:rPr>
              <a:t>Submit(3)</a:t>
            </a:r>
            <a:r>
              <a:rPr lang="ko-KR" altLang="en-US" sz="1100" b="1" dirty="0">
                <a:solidFill>
                  <a:schemeClr val="dk1"/>
                </a:solidFill>
              </a:rPr>
              <a:t> 할 수 있습니다</a:t>
            </a:r>
            <a:r>
              <a:rPr lang="en-US" altLang="ko-KR" sz="1100" b="1" dirty="0">
                <a:solidFill>
                  <a:schemeClr val="dk1"/>
                </a:solidFill>
              </a:rPr>
              <a:t>. Trial</a:t>
            </a:r>
            <a:r>
              <a:rPr lang="ko-KR" altLang="en-US" sz="1100" b="1" dirty="0">
                <a:solidFill>
                  <a:schemeClr val="dk1"/>
                </a:solidFill>
              </a:rPr>
              <a:t>을 </a:t>
            </a:r>
            <a:r>
              <a:rPr lang="en-US" altLang="ko-KR" sz="1100" b="1" dirty="0">
                <a:solidFill>
                  <a:schemeClr val="dk1"/>
                </a:solidFill>
              </a:rPr>
              <a:t>Submit </a:t>
            </a:r>
            <a:r>
              <a:rPr lang="ko-KR" altLang="en-US" sz="1100" b="1" dirty="0">
                <a:solidFill>
                  <a:schemeClr val="dk1"/>
                </a:solidFill>
              </a:rPr>
              <a:t>하기 전까지 해당 </a:t>
            </a:r>
            <a:r>
              <a:rPr lang="en-US" altLang="ko-KR" sz="1100" b="1" dirty="0">
                <a:solidFill>
                  <a:schemeClr val="dk1"/>
                </a:solidFill>
              </a:rPr>
              <a:t>Experiment</a:t>
            </a:r>
            <a:r>
              <a:rPr lang="ko-KR" altLang="en-US" sz="1100" b="1" dirty="0">
                <a:solidFill>
                  <a:schemeClr val="dk1"/>
                </a:solidFill>
              </a:rPr>
              <a:t>는 계속 </a:t>
            </a:r>
            <a:r>
              <a:rPr lang="en-US" altLang="ko-KR" sz="1100" b="1" dirty="0">
                <a:solidFill>
                  <a:schemeClr val="dk1"/>
                </a:solidFill>
              </a:rPr>
              <a:t>running</a:t>
            </a:r>
            <a:r>
              <a:rPr lang="ko-KR" altLang="en-US" sz="1100" b="1" dirty="0">
                <a:solidFill>
                  <a:schemeClr val="dk1"/>
                </a:solidFill>
              </a:rPr>
              <a:t>상태로 유지됩니다</a:t>
            </a:r>
            <a:r>
              <a:rPr lang="en-US" altLang="ko-KR" sz="1100" b="1" dirty="0">
                <a:solidFill>
                  <a:schemeClr val="dk1"/>
                </a:solidFill>
              </a:rPr>
              <a:t>.</a:t>
            </a:r>
          </a:p>
        </p:txBody>
      </p:sp>
      <p:sp>
        <p:nvSpPr>
          <p:cNvPr id="9" name="Google Shape;133;p15"/>
          <p:cNvSpPr txBox="1"/>
          <p:nvPr/>
        </p:nvSpPr>
        <p:spPr>
          <a:xfrm>
            <a:off x="4191988" y="3459704"/>
            <a:ext cx="711316" cy="767737"/>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 name="Google Shape;134;p15"/>
          <p:cNvSpPr txBox="1"/>
          <p:nvPr/>
        </p:nvSpPr>
        <p:spPr>
          <a:xfrm>
            <a:off x="7670100" y="4325536"/>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
        <p:nvSpPr>
          <p:cNvPr id="16" name="Google Shape;134;p15"/>
          <p:cNvSpPr txBox="1"/>
          <p:nvPr/>
        </p:nvSpPr>
        <p:spPr>
          <a:xfrm>
            <a:off x="4325046" y="310380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5" name="Google Shape;90;p12"/>
          <p:cNvSpPr txBox="1"/>
          <p:nvPr/>
        </p:nvSpPr>
        <p:spPr>
          <a:xfrm>
            <a:off x="7596671" y="4668857"/>
            <a:ext cx="531601"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7" name="Google Shape;133;p15"/>
          <p:cNvSpPr txBox="1"/>
          <p:nvPr/>
        </p:nvSpPr>
        <p:spPr>
          <a:xfrm>
            <a:off x="5987575" y="3459704"/>
            <a:ext cx="1586041" cy="767737"/>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8" name="Google Shape;134;p15"/>
          <p:cNvSpPr txBox="1"/>
          <p:nvPr/>
        </p:nvSpPr>
        <p:spPr>
          <a:xfrm>
            <a:off x="6120634" y="310380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Tree>
    <p:extLst>
      <p:ext uri="{BB962C8B-B14F-4D97-AF65-F5344CB8AC3E}">
        <p14:creationId xmlns:p14="http://schemas.microsoft.com/office/powerpoint/2010/main" val="529289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00C578C8-D38E-4250-888A-17B038C1F4EA}"/>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36</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2.3 </a:t>
            </a:r>
            <a:r>
              <a:rPr lang="en-US" altLang="ko-KR" dirty="0" err="1">
                <a:solidFill>
                  <a:schemeClr val="dk1"/>
                </a:solidFill>
              </a:rPr>
              <a:t>AutoML</a:t>
            </a:r>
            <a:endParaRPr lang="en-US" altLang="ko-KR" dirty="0"/>
          </a:p>
        </p:txBody>
      </p:sp>
      <p:sp>
        <p:nvSpPr>
          <p:cNvPr id="9"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lvl="0"/>
            <a:r>
              <a:rPr lang="en-US" altLang="ko-KR" sz="1100" b="1" dirty="0" err="1">
                <a:solidFill>
                  <a:schemeClr val="dk1"/>
                </a:solidFill>
              </a:rPr>
              <a:t>AutoML</a:t>
            </a:r>
            <a:r>
              <a:rPr lang="ko-KR" altLang="en-US" sz="1100" b="1" dirty="0">
                <a:solidFill>
                  <a:schemeClr val="dk1"/>
                </a:solidFill>
              </a:rPr>
              <a:t>은 </a:t>
            </a:r>
            <a:r>
              <a:rPr lang="en-US" altLang="ko-KR" sz="1100" b="1" dirty="0">
                <a:solidFill>
                  <a:schemeClr val="dk1"/>
                </a:solidFill>
              </a:rPr>
              <a:t>Run</a:t>
            </a:r>
            <a:r>
              <a:rPr lang="ko-KR" altLang="en-US" sz="1100" b="1" dirty="0">
                <a:solidFill>
                  <a:schemeClr val="dk1"/>
                </a:solidFill>
              </a:rPr>
              <a:t>이나 </a:t>
            </a:r>
            <a:r>
              <a:rPr lang="en-US" altLang="ko-KR" sz="1100" b="1" dirty="0">
                <a:solidFill>
                  <a:schemeClr val="dk1"/>
                </a:solidFill>
              </a:rPr>
              <a:t>HPO</a:t>
            </a:r>
            <a:r>
              <a:rPr lang="ko-KR" altLang="en-US" sz="1100" b="1" dirty="0">
                <a:solidFill>
                  <a:schemeClr val="dk1"/>
                </a:solidFill>
              </a:rPr>
              <a:t>와는 달리 별다른 설정 없이 바로 학습을 진행할 수 있습니다</a:t>
            </a:r>
            <a:r>
              <a:rPr lang="en-US" altLang="ko-KR" sz="1100" b="1" dirty="0">
                <a:solidFill>
                  <a:schemeClr val="dk1"/>
                </a:solidFill>
              </a:rPr>
              <a:t>. </a:t>
            </a:r>
            <a:r>
              <a:rPr lang="ko-KR" altLang="en-US" sz="1100" b="1" dirty="0">
                <a:solidFill>
                  <a:schemeClr val="dk1"/>
                </a:solidFill>
              </a:rPr>
              <a:t>원하는 알고리즘을 선택</a:t>
            </a:r>
            <a:r>
              <a:rPr lang="en-US" altLang="ko-KR" sz="1100" b="1" dirty="0">
                <a:solidFill>
                  <a:schemeClr val="dk1"/>
                </a:solidFill>
              </a:rPr>
              <a:t>(</a:t>
            </a:r>
            <a:r>
              <a:rPr lang="ko-KR" altLang="en-US" sz="1100" b="1" dirty="0">
                <a:solidFill>
                  <a:schemeClr val="dk1"/>
                </a:solidFill>
              </a:rPr>
              <a:t>모두 선택 가능</a:t>
            </a:r>
            <a:r>
              <a:rPr lang="en-US" altLang="ko-KR" sz="1100" b="1" dirty="0">
                <a:solidFill>
                  <a:schemeClr val="dk1"/>
                </a:solidFill>
              </a:rPr>
              <a:t>)</a:t>
            </a:r>
            <a:r>
              <a:rPr lang="ko-KR" altLang="en-US" sz="1100" b="1" dirty="0">
                <a:solidFill>
                  <a:schemeClr val="dk1"/>
                </a:solidFill>
              </a:rPr>
              <a:t>후 바로 </a:t>
            </a:r>
            <a:r>
              <a:rPr lang="en-US" altLang="ko-KR" sz="1100" b="1" dirty="0">
                <a:solidFill>
                  <a:schemeClr val="dk1"/>
                </a:solidFill>
              </a:rPr>
              <a:t>Start </a:t>
            </a:r>
            <a:r>
              <a:rPr lang="en-US" altLang="ko-KR" sz="1100" b="1" dirty="0" err="1">
                <a:solidFill>
                  <a:schemeClr val="dk1"/>
                </a:solidFill>
              </a:rPr>
              <a:t>AutoML</a:t>
            </a:r>
            <a:r>
              <a:rPr lang="en-US" altLang="ko-KR" sz="1100" b="1" dirty="0">
                <a:solidFill>
                  <a:schemeClr val="dk1"/>
                </a:solidFill>
              </a:rPr>
              <a:t>(1)</a:t>
            </a:r>
            <a:r>
              <a:rPr lang="ko-KR" altLang="en-US" sz="1100" b="1" dirty="0">
                <a:solidFill>
                  <a:schemeClr val="dk1"/>
                </a:solidFill>
              </a:rPr>
              <a:t>을 클릭하여 학습을 시작해주세요</a:t>
            </a:r>
            <a:r>
              <a:rPr lang="en-US" altLang="ko-KR" sz="1100" b="1" dirty="0">
                <a:solidFill>
                  <a:schemeClr val="dk1"/>
                </a:solidFill>
              </a:rPr>
              <a:t>. </a:t>
            </a:r>
            <a:r>
              <a:rPr lang="ko-KR" altLang="en-US" sz="1100" b="1" dirty="0" err="1">
                <a:solidFill>
                  <a:schemeClr val="dk1"/>
                </a:solidFill>
              </a:rPr>
              <a:t>알고리즘별</a:t>
            </a:r>
            <a:r>
              <a:rPr lang="ko-KR" altLang="en-US" sz="1100" b="1" dirty="0">
                <a:solidFill>
                  <a:schemeClr val="dk1"/>
                </a:solidFill>
              </a:rPr>
              <a:t> </a:t>
            </a:r>
            <a:r>
              <a:rPr lang="en-US" altLang="ko-KR" sz="1100" b="1" dirty="0">
                <a:solidFill>
                  <a:schemeClr val="dk1"/>
                </a:solidFill>
              </a:rPr>
              <a:t>Data split, Parameter</a:t>
            </a:r>
            <a:r>
              <a:rPr lang="ko-KR" altLang="en-US" sz="1100" b="1" dirty="0">
                <a:solidFill>
                  <a:schemeClr val="dk1"/>
                </a:solidFill>
              </a:rPr>
              <a:t>값을 변경</a:t>
            </a:r>
            <a:r>
              <a:rPr lang="en-US" altLang="ko-KR" sz="1100" b="1" dirty="0">
                <a:solidFill>
                  <a:schemeClr val="dk1"/>
                </a:solidFill>
              </a:rPr>
              <a:t>(2)</a:t>
            </a:r>
            <a:r>
              <a:rPr lang="ko-KR" altLang="en-US" sz="1100" b="1" dirty="0">
                <a:solidFill>
                  <a:schemeClr val="dk1"/>
                </a:solidFill>
              </a:rPr>
              <a:t>할 수도 있습니다</a:t>
            </a:r>
            <a:r>
              <a:rPr lang="en-US" altLang="ko-KR" sz="1100" b="1" dirty="0">
                <a:solidFill>
                  <a:schemeClr val="dk1"/>
                </a:solidFill>
              </a:rPr>
              <a:t>.</a:t>
            </a:r>
          </a:p>
        </p:txBody>
      </p:sp>
      <p:sp>
        <p:nvSpPr>
          <p:cNvPr id="11" name="Google Shape;133;p15"/>
          <p:cNvSpPr txBox="1"/>
          <p:nvPr/>
        </p:nvSpPr>
        <p:spPr>
          <a:xfrm>
            <a:off x="6378468" y="2002426"/>
            <a:ext cx="1605967" cy="2390669"/>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 name="Google Shape;132;p15"/>
          <p:cNvSpPr txBox="1"/>
          <p:nvPr/>
        </p:nvSpPr>
        <p:spPr>
          <a:xfrm>
            <a:off x="6183175" y="1715125"/>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(2)</a:t>
            </a:r>
            <a:endParaRPr sz="1100" dirty="0">
              <a:solidFill>
                <a:srgbClr val="FF0000"/>
              </a:solidFill>
            </a:endParaRPr>
          </a:p>
        </p:txBody>
      </p:sp>
      <p:sp>
        <p:nvSpPr>
          <p:cNvPr id="14" name="Google Shape;134;p15"/>
          <p:cNvSpPr txBox="1"/>
          <p:nvPr/>
        </p:nvSpPr>
        <p:spPr>
          <a:xfrm>
            <a:off x="5526621" y="380870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5" name="Google Shape;90;p12"/>
          <p:cNvSpPr txBox="1"/>
          <p:nvPr/>
        </p:nvSpPr>
        <p:spPr>
          <a:xfrm>
            <a:off x="5475863" y="4174693"/>
            <a:ext cx="699755"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386357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F439A0FF-675A-480C-B249-22C2C98916AB}"/>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37</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2.3 </a:t>
            </a:r>
            <a:r>
              <a:rPr lang="en-US" altLang="ko-KR" dirty="0" err="1">
                <a:solidFill>
                  <a:schemeClr val="dk1"/>
                </a:solidFill>
              </a:rPr>
              <a:t>AutoML</a:t>
            </a:r>
            <a:endParaRPr lang="en-US" altLang="ko-KR" dirty="0"/>
          </a:p>
        </p:txBody>
      </p:sp>
      <p:sp>
        <p:nvSpPr>
          <p:cNvPr id="9"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lvl="0"/>
            <a:r>
              <a:rPr lang="en-US" altLang="ko-KR" sz="1100" b="1" dirty="0" err="1">
                <a:solidFill>
                  <a:schemeClr val="dk1"/>
                </a:solidFill>
              </a:rPr>
              <a:t>AutoML</a:t>
            </a:r>
            <a:r>
              <a:rPr lang="ko-KR" altLang="en-US" sz="1100" b="1" dirty="0">
                <a:solidFill>
                  <a:schemeClr val="dk1"/>
                </a:solidFill>
              </a:rPr>
              <a:t>은 이전 단계에서 선택한 </a:t>
            </a:r>
            <a:r>
              <a:rPr lang="en-US" altLang="ko-KR" sz="1100" b="1" dirty="0">
                <a:solidFill>
                  <a:schemeClr val="dk1"/>
                </a:solidFill>
              </a:rPr>
              <a:t>Algorithm </a:t>
            </a:r>
            <a:r>
              <a:rPr lang="ko-KR" altLang="en-US" sz="1100" b="1" dirty="0">
                <a:solidFill>
                  <a:schemeClr val="dk1"/>
                </a:solidFill>
              </a:rPr>
              <a:t>개수만큼 </a:t>
            </a:r>
            <a:r>
              <a:rPr lang="en-US" altLang="ko-KR" sz="1100" b="1" dirty="0">
                <a:solidFill>
                  <a:schemeClr val="dk1"/>
                </a:solidFill>
              </a:rPr>
              <a:t>Experiment</a:t>
            </a:r>
            <a:r>
              <a:rPr lang="ko-KR" altLang="en-US" sz="1100" b="1" dirty="0">
                <a:solidFill>
                  <a:schemeClr val="dk1"/>
                </a:solidFill>
              </a:rPr>
              <a:t>가 생성됩니다</a:t>
            </a:r>
            <a:r>
              <a:rPr lang="en-US" altLang="ko-KR" sz="1100" b="1" dirty="0">
                <a:solidFill>
                  <a:schemeClr val="dk1"/>
                </a:solidFill>
              </a:rPr>
              <a:t>. Details</a:t>
            </a:r>
            <a:r>
              <a:rPr lang="ko-KR" altLang="en-US" sz="1100" b="1" dirty="0">
                <a:solidFill>
                  <a:schemeClr val="dk1"/>
                </a:solidFill>
              </a:rPr>
              <a:t>을 클릭하면 </a:t>
            </a:r>
            <a:r>
              <a:rPr lang="en-US" altLang="ko-KR" sz="1100" b="1" dirty="0">
                <a:solidFill>
                  <a:schemeClr val="dk1"/>
                </a:solidFill>
              </a:rPr>
              <a:t>Run</a:t>
            </a:r>
            <a:r>
              <a:rPr lang="ko-KR" altLang="en-US" sz="1100" b="1" dirty="0">
                <a:solidFill>
                  <a:schemeClr val="dk1"/>
                </a:solidFill>
              </a:rPr>
              <a:t>화면과 동일한 화면을 볼 수 있습니다</a:t>
            </a:r>
            <a:r>
              <a:rPr lang="en-US" altLang="ko-KR" sz="1100" b="1" dirty="0">
                <a:solidFill>
                  <a:schemeClr val="dk1"/>
                </a:solidFill>
              </a:rPr>
              <a:t>.</a:t>
            </a:r>
          </a:p>
        </p:txBody>
      </p:sp>
      <p:sp>
        <p:nvSpPr>
          <p:cNvPr id="16" name="Google Shape;90;p12"/>
          <p:cNvSpPr txBox="1"/>
          <p:nvPr/>
        </p:nvSpPr>
        <p:spPr>
          <a:xfrm>
            <a:off x="7622902" y="2035019"/>
            <a:ext cx="397566" cy="5690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3116313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9042831C-9640-47AB-B7F5-30FB9780BC49}"/>
              </a:ext>
            </a:extLst>
          </p:cNvPr>
          <p:cNvPicPr>
            <a:picLocks noChangeAspect="1"/>
          </p:cNvPicPr>
          <p:nvPr/>
        </p:nvPicPr>
        <p:blipFill>
          <a:blip r:embed="rId3"/>
          <a:stretch>
            <a:fillRect/>
          </a:stretch>
        </p:blipFill>
        <p:spPr>
          <a:xfrm>
            <a:off x="796075" y="1199354"/>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38</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2.4 </a:t>
            </a:r>
            <a:r>
              <a:rPr lang="ko-KR" altLang="en-US" dirty="0">
                <a:solidFill>
                  <a:schemeClr val="dk1"/>
                </a:solidFill>
              </a:rPr>
              <a:t>학습 완료 후</a:t>
            </a:r>
          </a:p>
        </p:txBody>
      </p:sp>
      <p:sp>
        <p:nvSpPr>
          <p:cNvPr id="131" name="Google Shape;131;p15"/>
          <p:cNvSpPr txBox="1"/>
          <p:nvPr/>
        </p:nvSpPr>
        <p:spPr>
          <a:xfrm>
            <a:off x="397851" y="593200"/>
            <a:ext cx="8553300" cy="600124"/>
          </a:xfrm>
          <a:prstGeom prst="rect">
            <a:avLst/>
          </a:prstGeom>
          <a:noFill/>
          <a:ln>
            <a:noFill/>
          </a:ln>
        </p:spPr>
        <p:txBody>
          <a:bodyPr spcFirstLastPara="1" wrap="square" lIns="91425" tIns="45700" rIns="91425" bIns="45700" anchor="t" anchorCtr="0">
            <a:spAutoFit/>
          </a:bodyPr>
          <a:lstStyle/>
          <a:p>
            <a:pPr lvl="0"/>
            <a:r>
              <a:rPr lang="ko-KR" altLang="en-US" sz="1100" b="1" dirty="0">
                <a:solidFill>
                  <a:schemeClr val="dk1"/>
                </a:solidFill>
              </a:rPr>
              <a:t>학습이 정상적으로 완료되면 </a:t>
            </a:r>
            <a:r>
              <a:rPr lang="en-US" altLang="ko-KR" sz="1100" b="1" dirty="0">
                <a:solidFill>
                  <a:schemeClr val="dk1"/>
                </a:solidFill>
              </a:rPr>
              <a:t>Experiment</a:t>
            </a:r>
            <a:r>
              <a:rPr lang="ko-KR" altLang="en-US" sz="1100" b="1" dirty="0">
                <a:solidFill>
                  <a:schemeClr val="dk1"/>
                </a:solidFill>
              </a:rPr>
              <a:t>가 </a:t>
            </a:r>
            <a:r>
              <a:rPr lang="en-US" altLang="ko-KR" sz="1100" b="1" dirty="0">
                <a:solidFill>
                  <a:schemeClr val="dk1"/>
                </a:solidFill>
              </a:rPr>
              <a:t>succeeded(1)</a:t>
            </a:r>
            <a:r>
              <a:rPr lang="ko-KR" altLang="en-US" sz="1100" b="1" dirty="0">
                <a:solidFill>
                  <a:schemeClr val="dk1"/>
                </a:solidFill>
              </a:rPr>
              <a:t>로 변경됩니다</a:t>
            </a:r>
            <a:r>
              <a:rPr lang="en-US" altLang="ko-KR" sz="1100" b="1" dirty="0">
                <a:solidFill>
                  <a:schemeClr val="dk1"/>
                </a:solidFill>
              </a:rPr>
              <a:t>. Details(2)</a:t>
            </a:r>
            <a:r>
              <a:rPr lang="ko-KR" altLang="en-US" sz="1100" b="1" dirty="0">
                <a:solidFill>
                  <a:schemeClr val="dk1"/>
                </a:solidFill>
              </a:rPr>
              <a:t>를 클릭하여 상세정보를 볼 수 있으며</a:t>
            </a:r>
            <a:r>
              <a:rPr lang="en-US" altLang="ko-KR" sz="1100" b="1" dirty="0">
                <a:solidFill>
                  <a:schemeClr val="dk1"/>
                </a:solidFill>
              </a:rPr>
              <a:t>, More </a:t>
            </a:r>
            <a:r>
              <a:rPr lang="ko-KR" altLang="en-US" sz="1100" b="1" dirty="0">
                <a:solidFill>
                  <a:schemeClr val="dk1"/>
                </a:solidFill>
              </a:rPr>
              <a:t>버튼</a:t>
            </a:r>
            <a:r>
              <a:rPr lang="en-US" altLang="ko-KR" sz="1100" b="1" dirty="0">
                <a:solidFill>
                  <a:schemeClr val="dk1"/>
                </a:solidFill>
              </a:rPr>
              <a:t>(3)</a:t>
            </a:r>
            <a:r>
              <a:rPr lang="ko-KR" altLang="en-US" sz="1100" b="1" dirty="0">
                <a:solidFill>
                  <a:schemeClr val="dk1"/>
                </a:solidFill>
              </a:rPr>
              <a:t>을 클릭하여 해당 </a:t>
            </a:r>
            <a:r>
              <a:rPr lang="en-US" altLang="ko-KR" sz="1100" b="1" dirty="0">
                <a:solidFill>
                  <a:schemeClr val="dk1"/>
                </a:solidFill>
              </a:rPr>
              <a:t>Experiment</a:t>
            </a:r>
            <a:r>
              <a:rPr lang="ko-KR" altLang="en-US" sz="1100" b="1" dirty="0">
                <a:solidFill>
                  <a:schemeClr val="dk1"/>
                </a:solidFill>
              </a:rPr>
              <a:t>를 </a:t>
            </a:r>
            <a:r>
              <a:rPr lang="en-US" altLang="ko-KR" sz="1100" b="1" dirty="0">
                <a:solidFill>
                  <a:schemeClr val="dk1"/>
                </a:solidFill>
              </a:rPr>
              <a:t>Test</a:t>
            </a:r>
            <a:r>
              <a:rPr lang="ko-KR" altLang="en-US" sz="1100" b="1" dirty="0">
                <a:solidFill>
                  <a:schemeClr val="dk1"/>
                </a:solidFill>
              </a:rPr>
              <a:t>해 볼 수 있는 메뉴</a:t>
            </a:r>
            <a:r>
              <a:rPr lang="en-US" altLang="ko-KR" sz="1100" b="1" dirty="0">
                <a:solidFill>
                  <a:schemeClr val="dk1"/>
                </a:solidFill>
              </a:rPr>
              <a:t>(4), </a:t>
            </a:r>
            <a:r>
              <a:rPr lang="ko-KR" altLang="en-US" sz="1100" b="1" dirty="0">
                <a:solidFill>
                  <a:schemeClr val="dk1"/>
                </a:solidFill>
              </a:rPr>
              <a:t>지금까지 설정 값들</a:t>
            </a:r>
            <a:r>
              <a:rPr lang="en-US" altLang="ko-KR" sz="1100" b="1" dirty="0">
                <a:solidFill>
                  <a:schemeClr val="dk1"/>
                </a:solidFill>
              </a:rPr>
              <a:t>(Dataset </a:t>
            </a:r>
            <a:r>
              <a:rPr lang="ko-KR" altLang="en-US" sz="1100" b="1" dirty="0">
                <a:solidFill>
                  <a:schemeClr val="dk1"/>
                </a:solidFill>
              </a:rPr>
              <a:t>전처리</a:t>
            </a:r>
            <a:r>
              <a:rPr lang="en-US" altLang="ko-KR" sz="1100" b="1" dirty="0">
                <a:solidFill>
                  <a:schemeClr val="dk1"/>
                </a:solidFill>
              </a:rPr>
              <a:t>, </a:t>
            </a:r>
            <a:r>
              <a:rPr lang="ko-KR" altLang="en-US" sz="1100" b="1" dirty="0">
                <a:solidFill>
                  <a:schemeClr val="dk1"/>
                </a:solidFill>
              </a:rPr>
              <a:t>학습 </a:t>
            </a:r>
            <a:r>
              <a:rPr lang="en-US" altLang="ko-KR" sz="1100" b="1" dirty="0">
                <a:solidFill>
                  <a:schemeClr val="dk1"/>
                </a:solidFill>
              </a:rPr>
              <a:t>setting</a:t>
            </a:r>
            <a:r>
              <a:rPr lang="ko-KR" altLang="en-US" sz="1100" b="1" dirty="0">
                <a:solidFill>
                  <a:schemeClr val="dk1"/>
                </a:solidFill>
              </a:rPr>
              <a:t>값들</a:t>
            </a:r>
            <a:r>
              <a:rPr lang="en-US" altLang="ko-KR" sz="1100" b="1" dirty="0">
                <a:solidFill>
                  <a:schemeClr val="dk1"/>
                </a:solidFill>
              </a:rPr>
              <a:t>)</a:t>
            </a:r>
            <a:r>
              <a:rPr lang="ko-KR" altLang="en-US" sz="1100" b="1" dirty="0">
                <a:solidFill>
                  <a:schemeClr val="dk1"/>
                </a:solidFill>
              </a:rPr>
              <a:t>을 </a:t>
            </a:r>
            <a:r>
              <a:rPr lang="en-US" altLang="ko-KR" sz="1100" b="1" dirty="0">
                <a:solidFill>
                  <a:schemeClr val="dk1"/>
                </a:solidFill>
              </a:rPr>
              <a:t>Template</a:t>
            </a:r>
            <a:r>
              <a:rPr lang="ko-KR" altLang="en-US" sz="1100" b="1" dirty="0">
                <a:solidFill>
                  <a:schemeClr val="dk1"/>
                </a:solidFill>
              </a:rPr>
              <a:t>으로 저장 해놓을 수 있는 메뉴</a:t>
            </a:r>
            <a:r>
              <a:rPr lang="en-US" altLang="ko-KR" sz="1100" b="1" dirty="0">
                <a:solidFill>
                  <a:schemeClr val="dk1"/>
                </a:solidFill>
              </a:rPr>
              <a:t>(5) </a:t>
            </a:r>
            <a:r>
              <a:rPr lang="ko-KR" altLang="en-US" sz="1100" b="1" dirty="0">
                <a:solidFill>
                  <a:schemeClr val="dk1"/>
                </a:solidFill>
              </a:rPr>
              <a:t>모델 </a:t>
            </a:r>
            <a:r>
              <a:rPr lang="en-US" altLang="ko-KR" sz="1100" b="1" dirty="0">
                <a:solidFill>
                  <a:schemeClr val="dk1"/>
                </a:solidFill>
              </a:rPr>
              <a:t>Repository</a:t>
            </a:r>
            <a:r>
              <a:rPr lang="ko-KR" altLang="en-US" sz="1100" b="1" dirty="0">
                <a:solidFill>
                  <a:schemeClr val="dk1"/>
                </a:solidFill>
              </a:rPr>
              <a:t>에 등록할 수 메뉴</a:t>
            </a:r>
            <a:r>
              <a:rPr lang="en-US" altLang="ko-KR" sz="1100" b="1" dirty="0">
                <a:solidFill>
                  <a:schemeClr val="dk1"/>
                </a:solidFill>
              </a:rPr>
              <a:t>(6)</a:t>
            </a:r>
            <a:r>
              <a:rPr lang="ko-KR" altLang="en-US" sz="1100" b="1" dirty="0">
                <a:solidFill>
                  <a:schemeClr val="dk1"/>
                </a:solidFill>
              </a:rPr>
              <a:t>들이 있습니다</a:t>
            </a:r>
            <a:r>
              <a:rPr lang="en-US" altLang="ko-KR" sz="1100" b="1" dirty="0">
                <a:solidFill>
                  <a:schemeClr val="dk1"/>
                </a:solidFill>
              </a:rPr>
              <a:t>.</a:t>
            </a:r>
          </a:p>
        </p:txBody>
      </p:sp>
      <p:sp>
        <p:nvSpPr>
          <p:cNvPr id="8" name="Google Shape;133;p15"/>
          <p:cNvSpPr txBox="1"/>
          <p:nvPr/>
        </p:nvSpPr>
        <p:spPr>
          <a:xfrm>
            <a:off x="7372729" y="2591690"/>
            <a:ext cx="582628"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0" name="Google Shape;132;p15"/>
          <p:cNvSpPr txBox="1"/>
          <p:nvPr/>
        </p:nvSpPr>
        <p:spPr>
          <a:xfrm>
            <a:off x="5945790" y="2232566"/>
            <a:ext cx="367934" cy="24172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(1)</a:t>
            </a:r>
            <a:endParaRPr sz="1100" dirty="0">
              <a:solidFill>
                <a:srgbClr val="FF0000"/>
              </a:solidFill>
            </a:endParaRPr>
          </a:p>
        </p:txBody>
      </p:sp>
      <p:sp>
        <p:nvSpPr>
          <p:cNvPr id="11" name="Google Shape;133;p15"/>
          <p:cNvSpPr txBox="1"/>
          <p:nvPr/>
        </p:nvSpPr>
        <p:spPr>
          <a:xfrm>
            <a:off x="7372729" y="2734151"/>
            <a:ext cx="582628"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2" name="Google Shape;133;p15"/>
          <p:cNvSpPr txBox="1"/>
          <p:nvPr/>
        </p:nvSpPr>
        <p:spPr>
          <a:xfrm>
            <a:off x="7372729" y="2876612"/>
            <a:ext cx="582628"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 name="Google Shape;133;p15"/>
          <p:cNvSpPr txBox="1"/>
          <p:nvPr/>
        </p:nvSpPr>
        <p:spPr>
          <a:xfrm>
            <a:off x="6253996" y="2232566"/>
            <a:ext cx="451604" cy="359124"/>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5" name="Google Shape;132;p15"/>
          <p:cNvSpPr txBox="1"/>
          <p:nvPr/>
        </p:nvSpPr>
        <p:spPr>
          <a:xfrm>
            <a:off x="7616177" y="1953860"/>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(2)</a:t>
            </a:r>
            <a:endParaRPr sz="1100" dirty="0">
              <a:solidFill>
                <a:srgbClr val="FF0000"/>
              </a:solidFill>
            </a:endParaRPr>
          </a:p>
        </p:txBody>
      </p:sp>
      <p:sp>
        <p:nvSpPr>
          <p:cNvPr id="16" name="Google Shape;133;p15"/>
          <p:cNvSpPr txBox="1"/>
          <p:nvPr/>
        </p:nvSpPr>
        <p:spPr>
          <a:xfrm>
            <a:off x="7629429" y="2232566"/>
            <a:ext cx="312457" cy="341763"/>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7" name="Google Shape;132;p15"/>
          <p:cNvSpPr txBox="1"/>
          <p:nvPr/>
        </p:nvSpPr>
        <p:spPr>
          <a:xfrm>
            <a:off x="7032549" y="2477283"/>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(4)</a:t>
            </a:r>
            <a:endParaRPr sz="1100" dirty="0">
              <a:solidFill>
                <a:srgbClr val="FF0000"/>
              </a:solidFill>
            </a:endParaRPr>
          </a:p>
        </p:txBody>
      </p:sp>
      <p:sp>
        <p:nvSpPr>
          <p:cNvPr id="18" name="Google Shape;133;p15"/>
          <p:cNvSpPr txBox="1"/>
          <p:nvPr/>
        </p:nvSpPr>
        <p:spPr>
          <a:xfrm>
            <a:off x="7969261" y="2363606"/>
            <a:ext cx="156229" cy="210724"/>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9" name="Google Shape;132;p15"/>
          <p:cNvSpPr txBox="1"/>
          <p:nvPr/>
        </p:nvSpPr>
        <p:spPr>
          <a:xfrm>
            <a:off x="7863408" y="2072934"/>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(3)</a:t>
            </a:r>
            <a:endParaRPr sz="1100" dirty="0">
              <a:solidFill>
                <a:srgbClr val="FF0000"/>
              </a:solidFill>
            </a:endParaRPr>
          </a:p>
        </p:txBody>
      </p:sp>
      <p:sp>
        <p:nvSpPr>
          <p:cNvPr id="20" name="Google Shape;132;p15"/>
          <p:cNvSpPr txBox="1"/>
          <p:nvPr/>
        </p:nvSpPr>
        <p:spPr>
          <a:xfrm>
            <a:off x="7032549" y="2626370"/>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(5)</a:t>
            </a:r>
            <a:endParaRPr sz="1100" dirty="0">
              <a:solidFill>
                <a:srgbClr val="FF0000"/>
              </a:solidFill>
            </a:endParaRPr>
          </a:p>
        </p:txBody>
      </p:sp>
      <p:sp>
        <p:nvSpPr>
          <p:cNvPr id="21" name="Google Shape;132;p15"/>
          <p:cNvSpPr txBox="1"/>
          <p:nvPr/>
        </p:nvSpPr>
        <p:spPr>
          <a:xfrm>
            <a:off x="7032549" y="2775457"/>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(6)</a:t>
            </a:r>
            <a:endParaRPr sz="1100" dirty="0">
              <a:solidFill>
                <a:srgbClr val="FF0000"/>
              </a:solidFill>
            </a:endParaRPr>
          </a:p>
        </p:txBody>
      </p:sp>
    </p:spTree>
    <p:extLst>
      <p:ext uri="{BB962C8B-B14F-4D97-AF65-F5344CB8AC3E}">
        <p14:creationId xmlns:p14="http://schemas.microsoft.com/office/powerpoint/2010/main" val="1265191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idx="4294967295"/>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3. </a:t>
            </a:r>
            <a:r>
              <a:rPr lang="ko-KR" altLang="en-US" sz="3000" b="1" dirty="0">
                <a:solidFill>
                  <a:schemeClr val="dk1"/>
                </a:solidFill>
                <a:latin typeface="Malgun Gothic"/>
                <a:ea typeface="Malgun Gothic"/>
                <a:cs typeface="Malgun Gothic"/>
                <a:sym typeface="Malgun Gothic"/>
              </a:rPr>
              <a:t>평가하기</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41545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dirty="0"/>
              <a:t>3</a:t>
            </a:r>
            <a:r>
              <a:rPr lang="en-US" sz="1400" b="0" i="0" u="none" strike="noStrike" cap="none" dirty="0">
                <a:solidFill>
                  <a:srgbClr val="000000"/>
                </a:solidFill>
                <a:latin typeface="Arial"/>
                <a:ea typeface="Arial"/>
                <a:cs typeface="Arial"/>
                <a:sym typeface="Arial"/>
              </a:rPr>
              <a:t>.1 Inference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7612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SNE가 군집화 또는 분류를위한 차원 축소 기술로 사용되지 않는 이유는 무엇입니까?">
            <a:extLst>
              <a:ext uri="{FF2B5EF4-FFF2-40B4-BE49-F238E27FC236}">
                <a16:creationId xmlns:a16="http://schemas.microsoft.com/office/drawing/2014/main" id="{9BE5BEDF-5EC6-40AB-AC3A-53508CAED8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75" t="4403" r="2918" b="6495"/>
          <a:stretch/>
        </p:blipFill>
        <p:spPr bwMode="auto">
          <a:xfrm>
            <a:off x="4568294" y="2131835"/>
            <a:ext cx="826395" cy="817214"/>
          </a:xfrm>
          <a:prstGeom prst="rect">
            <a:avLst/>
          </a:prstGeom>
          <a:noFill/>
          <a:extLst>
            <a:ext uri="{909E8E84-426E-40DD-AFC4-6F175D3DCCD1}">
              <a14:hiddenFill xmlns:a14="http://schemas.microsoft.com/office/drawing/2010/main">
                <a:solidFill>
                  <a:srgbClr val="FFFFFF"/>
                </a:solidFill>
              </a14:hiddenFill>
            </a:ext>
          </a:extLst>
        </p:spPr>
      </p:pic>
      <p:pic>
        <p:nvPicPr>
          <p:cNvPr id="6" name="내용 개체 틀 5">
            <a:extLst>
              <a:ext uri="{FF2B5EF4-FFF2-40B4-BE49-F238E27FC236}">
                <a16:creationId xmlns:a16="http://schemas.microsoft.com/office/drawing/2014/main" id="{C0940B2F-9834-4E13-B77B-0D5EED3F206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3675" b="1768"/>
          <a:stretch/>
        </p:blipFill>
        <p:spPr>
          <a:xfrm>
            <a:off x="1265167" y="3420587"/>
            <a:ext cx="2585099" cy="1438713"/>
          </a:xfrm>
          <a:ln>
            <a:noFill/>
          </a:ln>
        </p:spPr>
      </p:pic>
      <p:sp>
        <p:nvSpPr>
          <p:cNvPr id="3" name="슬라이드 번호 개체 틀 2">
            <a:extLst>
              <a:ext uri="{FF2B5EF4-FFF2-40B4-BE49-F238E27FC236}">
                <a16:creationId xmlns:a16="http://schemas.microsoft.com/office/drawing/2014/main" id="{C70948EA-2F9A-4F77-ACDD-8524BA7EAD93}"/>
              </a:ext>
            </a:extLst>
          </p:cNvPr>
          <p:cNvSpPr>
            <a:spLocks noGrp="1"/>
          </p:cNvSpPr>
          <p:nvPr>
            <p:ph type="sldNum" sz="quarter" idx="12"/>
          </p:nvPr>
        </p:nvSpPr>
        <p:spPr/>
        <p:txBody>
          <a:bodyPr/>
          <a:lstStyle/>
          <a:p>
            <a:pPr marL="0" marR="0" lvl="0" indent="0" algn="r" defTabSz="685800" rtl="0" eaLnBrk="1" fontAlgn="auto" latinLnBrk="1" hangingPunct="1">
              <a:lnSpc>
                <a:spcPct val="100000"/>
              </a:lnSpc>
              <a:spcBef>
                <a:spcPts val="0"/>
              </a:spcBef>
              <a:spcAft>
                <a:spcPts val="0"/>
              </a:spcAft>
              <a:buClrTx/>
              <a:buSzTx/>
              <a:buFont typeface="Arial"/>
              <a:buNone/>
              <a:tabLst/>
              <a:defRPr/>
            </a:pPr>
            <a:fld id="{39B9D086-CB07-40F2-BE8A-FA3E89239419}" type="slidenum">
              <a:rPr kumimoji="0" lang="ko-KR" altLang="en-US" sz="788"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맑은 고딕" panose="020B0503020000020004" pitchFamily="50" charset="-127"/>
                <a:cs typeface="Arial"/>
                <a:sym typeface="Arial"/>
              </a:rPr>
              <a:pPr marL="0" marR="0" lvl="0" indent="0" algn="r" defTabSz="685800" rtl="0" eaLnBrk="1" fontAlgn="auto" latinLnBrk="1" hangingPunct="1">
                <a:lnSpc>
                  <a:spcPct val="100000"/>
                </a:lnSpc>
                <a:spcBef>
                  <a:spcPts val="0"/>
                </a:spcBef>
                <a:spcAft>
                  <a:spcPts val="0"/>
                </a:spcAft>
                <a:buClrTx/>
                <a:buSzTx/>
                <a:buFont typeface="Arial"/>
                <a:buNone/>
                <a:tabLst/>
                <a:defRPr/>
              </a:pPr>
              <a:t>4</a:t>
            </a:fld>
            <a:endParaRPr kumimoji="0" lang="ko-KR" altLang="en-US" sz="788"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맑은 고딕" panose="020B0503020000020004" pitchFamily="50" charset="-127"/>
              <a:cs typeface="Arial"/>
              <a:sym typeface="Arial"/>
            </a:endParaRPr>
          </a:p>
        </p:txBody>
      </p:sp>
      <p:pic>
        <p:nvPicPr>
          <p:cNvPr id="8" name="그림 7">
            <a:extLst>
              <a:ext uri="{FF2B5EF4-FFF2-40B4-BE49-F238E27FC236}">
                <a16:creationId xmlns:a16="http://schemas.microsoft.com/office/drawing/2014/main" id="{F784707A-83B5-45FB-B183-2442D00D7C2F}"/>
              </a:ext>
            </a:extLst>
          </p:cNvPr>
          <p:cNvPicPr>
            <a:picLocks noChangeAspect="1"/>
          </p:cNvPicPr>
          <p:nvPr/>
        </p:nvPicPr>
        <p:blipFill rotWithShape="1">
          <a:blip r:embed="rId4">
            <a:extLst>
              <a:ext uri="{28A0092B-C50C-407E-A947-70E740481C1C}">
                <a14:useLocalDpi xmlns:a14="http://schemas.microsoft.com/office/drawing/2010/main" val="0"/>
              </a:ext>
            </a:extLst>
          </a:blip>
          <a:srcRect l="22482" t="43058"/>
          <a:stretch/>
        </p:blipFill>
        <p:spPr>
          <a:xfrm>
            <a:off x="3722676" y="3395954"/>
            <a:ext cx="3937349" cy="1438713"/>
          </a:xfrm>
          <a:prstGeom prst="rect">
            <a:avLst/>
          </a:prstGeom>
          <a:ln>
            <a:noFill/>
          </a:ln>
        </p:spPr>
      </p:pic>
      <p:sp>
        <p:nvSpPr>
          <p:cNvPr id="10" name="TextBox 9">
            <a:extLst>
              <a:ext uri="{FF2B5EF4-FFF2-40B4-BE49-F238E27FC236}">
                <a16:creationId xmlns:a16="http://schemas.microsoft.com/office/drawing/2014/main" id="{6BF785BF-A608-425E-A793-9B3A86753922}"/>
              </a:ext>
            </a:extLst>
          </p:cNvPr>
          <p:cNvSpPr txBox="1"/>
          <p:nvPr/>
        </p:nvSpPr>
        <p:spPr>
          <a:xfrm>
            <a:off x="532832" y="3121842"/>
            <a:ext cx="2585099" cy="300082"/>
          </a:xfrm>
          <a:prstGeom prst="rect">
            <a:avLst/>
          </a:prstGeom>
          <a:noFill/>
        </p:spPr>
        <p:txBody>
          <a:bodyPr wrap="square">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지도학습</a:t>
            </a:r>
            <a:r>
              <a:rPr kumimoji="0" lang="en-US" altLang="ko-KR"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(Supervised Learning)</a:t>
            </a:r>
            <a:endParaRPr kumimoji="0" lang="ko-KR" altLang="en-US"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11" name="TextBox 10">
            <a:extLst>
              <a:ext uri="{FF2B5EF4-FFF2-40B4-BE49-F238E27FC236}">
                <a16:creationId xmlns:a16="http://schemas.microsoft.com/office/drawing/2014/main" id="{A961A42A-3BE1-454A-91D9-EB55E7A563ED}"/>
              </a:ext>
            </a:extLst>
          </p:cNvPr>
          <p:cNvSpPr txBox="1"/>
          <p:nvPr/>
        </p:nvSpPr>
        <p:spPr>
          <a:xfrm>
            <a:off x="532831" y="1743486"/>
            <a:ext cx="2818022" cy="300082"/>
          </a:xfrm>
          <a:prstGeom prst="rect">
            <a:avLst/>
          </a:prstGeom>
          <a:noFill/>
        </p:spPr>
        <p:txBody>
          <a:bodyPr wrap="square">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비지도학습</a:t>
            </a:r>
            <a:r>
              <a:rPr kumimoji="0" lang="en-US" altLang="ko-KR"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(Unupervised Learning)</a:t>
            </a:r>
            <a:endParaRPr kumimoji="0" lang="ko-KR" altLang="en-US"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pic>
        <p:nvPicPr>
          <p:cNvPr id="1026" name="Picture 2" descr="PCA: Practical Guide to Principal Component Analysis in R &amp; Python">
            <a:extLst>
              <a:ext uri="{FF2B5EF4-FFF2-40B4-BE49-F238E27FC236}">
                <a16:creationId xmlns:a16="http://schemas.microsoft.com/office/drawing/2014/main" id="{F8382629-1B3C-4713-8A18-67C66286CA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4079" y="1918469"/>
            <a:ext cx="688430" cy="7186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2196BA0-57C5-4ED6-A41A-2383AD44160C}"/>
              </a:ext>
            </a:extLst>
          </p:cNvPr>
          <p:cNvSpPr txBox="1"/>
          <p:nvPr/>
        </p:nvSpPr>
        <p:spPr>
          <a:xfrm>
            <a:off x="4193482" y="1701158"/>
            <a:ext cx="1261884" cy="219291"/>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Dimension Reduction</a:t>
            </a:r>
            <a:endParaRPr kumimoji="0" lang="ko-KR" altLang="en-US"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15" name="TextBox 14">
            <a:extLst>
              <a:ext uri="{FF2B5EF4-FFF2-40B4-BE49-F238E27FC236}">
                <a16:creationId xmlns:a16="http://schemas.microsoft.com/office/drawing/2014/main" id="{13C05D4C-A772-4D7B-92E0-57433177B91E}"/>
              </a:ext>
            </a:extLst>
          </p:cNvPr>
          <p:cNvSpPr txBox="1"/>
          <p:nvPr/>
        </p:nvSpPr>
        <p:spPr>
          <a:xfrm>
            <a:off x="6474166" y="1701158"/>
            <a:ext cx="691215" cy="219291"/>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Clustering</a:t>
            </a:r>
            <a:endParaRPr kumimoji="0" lang="ko-KR" altLang="en-US"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pic>
        <p:nvPicPr>
          <p:cNvPr id="1030" name="Picture 6" descr="Visitor Segmentation using K-means Clustering | by chaimaa mafroud |  Analytics Vidhya | Medium">
            <a:extLst>
              <a:ext uri="{FF2B5EF4-FFF2-40B4-BE49-F238E27FC236}">
                <a16:creationId xmlns:a16="http://schemas.microsoft.com/office/drawing/2014/main" id="{3AE303C4-4D09-48AA-B1ED-9733CBC048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9578" y="2022932"/>
            <a:ext cx="1255265" cy="9397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3F8C96-C82A-4611-9100-49DE42A8384B}"/>
              </a:ext>
            </a:extLst>
          </p:cNvPr>
          <p:cNvSpPr txBox="1"/>
          <p:nvPr/>
        </p:nvSpPr>
        <p:spPr>
          <a:xfrm>
            <a:off x="532831" y="667865"/>
            <a:ext cx="2818022" cy="300082"/>
          </a:xfrm>
          <a:prstGeom prst="rect">
            <a:avLst/>
          </a:prstGeom>
          <a:noFill/>
        </p:spPr>
        <p:txBody>
          <a:bodyPr wrap="square">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ko-KR" altLang="en-US" sz="135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입력 데이터의 종류</a:t>
            </a:r>
          </a:p>
        </p:txBody>
      </p:sp>
      <p:sp>
        <p:nvSpPr>
          <p:cNvPr id="14" name="TextBox 13">
            <a:extLst>
              <a:ext uri="{FF2B5EF4-FFF2-40B4-BE49-F238E27FC236}">
                <a16:creationId xmlns:a16="http://schemas.microsoft.com/office/drawing/2014/main" id="{F1B4C8C4-6C97-4A70-844E-339F52FE638D}"/>
              </a:ext>
            </a:extLst>
          </p:cNvPr>
          <p:cNvSpPr txBox="1"/>
          <p:nvPr/>
        </p:nvSpPr>
        <p:spPr>
          <a:xfrm>
            <a:off x="4449792" y="622756"/>
            <a:ext cx="561372" cy="219291"/>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Tabular</a:t>
            </a:r>
            <a:endParaRPr kumimoji="0" lang="ko-KR" altLang="en-US"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sp>
        <p:nvSpPr>
          <p:cNvPr id="16" name="TextBox 15">
            <a:extLst>
              <a:ext uri="{FF2B5EF4-FFF2-40B4-BE49-F238E27FC236}">
                <a16:creationId xmlns:a16="http://schemas.microsoft.com/office/drawing/2014/main" id="{AA3BD998-2FE7-418F-A6B1-3D4B238C35E8}"/>
              </a:ext>
            </a:extLst>
          </p:cNvPr>
          <p:cNvSpPr txBox="1"/>
          <p:nvPr/>
        </p:nvSpPr>
        <p:spPr>
          <a:xfrm>
            <a:off x="6474166" y="622756"/>
            <a:ext cx="495649" cy="219291"/>
          </a:xfrm>
          <a:prstGeom prst="rect">
            <a:avLst/>
          </a:prstGeom>
          <a:noFill/>
        </p:spPr>
        <p:txBody>
          <a:bodyPr wrap="none" rtlCol="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rPr>
              <a:t>Image</a:t>
            </a:r>
            <a:endParaRPr kumimoji="0" lang="ko-KR" altLang="en-US" sz="825" b="1"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Arial"/>
              <a:sym typeface="Arial"/>
            </a:endParaRPr>
          </a:p>
        </p:txBody>
      </p:sp>
      <p:pic>
        <p:nvPicPr>
          <p:cNvPr id="17" name="그림 16" descr="Clipart - File or &lt;strong&gt;Document Icon&lt;/strong&gt;">
            <a:hlinkClick r:id="rId7"/>
            <a:extLst>
              <a:ext uri="{FF2B5EF4-FFF2-40B4-BE49-F238E27FC236}">
                <a16:creationId xmlns:a16="http://schemas.microsoft.com/office/drawing/2014/main" id="{6018D36B-F073-48F4-A60A-88F0EAC3FD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4551" y="968818"/>
            <a:ext cx="410576" cy="555458"/>
          </a:xfrm>
          <a:prstGeom prst="rect">
            <a:avLst/>
          </a:prstGeom>
          <a:solidFill>
            <a:schemeClr val="bg1"/>
          </a:solidFill>
        </p:spPr>
      </p:pic>
      <p:pic>
        <p:nvPicPr>
          <p:cNvPr id="18" name="그림 17" descr="Photo Image Landscape · Free vector graphic on Pixabay">
            <a:extLst>
              <a:ext uri="{FF2B5EF4-FFF2-40B4-BE49-F238E27FC236}">
                <a16:creationId xmlns:a16="http://schemas.microsoft.com/office/drawing/2014/main" id="{954DE140-2F9E-41A5-A6DD-CC25938EDC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9585" y="986510"/>
            <a:ext cx="580230" cy="450664"/>
          </a:xfrm>
          <a:prstGeom prst="rect">
            <a:avLst/>
          </a:prstGeom>
          <a:solidFill>
            <a:schemeClr val="bg1"/>
          </a:solidFill>
        </p:spPr>
      </p:pic>
      <p:cxnSp>
        <p:nvCxnSpPr>
          <p:cNvPr id="5" name="직선 연결선 4">
            <a:extLst>
              <a:ext uri="{FF2B5EF4-FFF2-40B4-BE49-F238E27FC236}">
                <a16:creationId xmlns:a16="http://schemas.microsoft.com/office/drawing/2014/main" id="{A9EFC3B4-22F4-4AC0-9F90-17DB802431A5}"/>
              </a:ext>
            </a:extLst>
          </p:cNvPr>
          <p:cNvCxnSpPr/>
          <p:nvPr/>
        </p:nvCxnSpPr>
        <p:spPr>
          <a:xfrm>
            <a:off x="464344" y="1644008"/>
            <a:ext cx="7622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3D6FD541-768A-4D52-A306-DF8819388164}"/>
              </a:ext>
            </a:extLst>
          </p:cNvPr>
          <p:cNvCxnSpPr/>
          <p:nvPr/>
        </p:nvCxnSpPr>
        <p:spPr>
          <a:xfrm>
            <a:off x="521595" y="3041587"/>
            <a:ext cx="7622381"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7533A1-E412-4AF7-8AB5-E31E174A0414}"/>
              </a:ext>
            </a:extLst>
          </p:cNvPr>
          <p:cNvSpPr txBox="1"/>
          <p:nvPr/>
        </p:nvSpPr>
        <p:spPr>
          <a:xfrm>
            <a:off x="218038" y="48019"/>
            <a:ext cx="7947999" cy="415627"/>
          </a:xfrm>
          <a:prstGeom prst="rect">
            <a:avLst/>
          </a:prstGeom>
          <a:noFill/>
        </p:spPr>
        <p:txBody>
          <a:bodyPr wrap="square" rtlCol="0">
            <a:spAutoFit/>
          </a:bodyPr>
          <a:lstStyle/>
          <a:p>
            <a:pPr>
              <a:lnSpc>
                <a:spcPct val="150000"/>
              </a:lnSpc>
            </a:pPr>
            <a:r>
              <a:rPr lang="ko-KR" altLang="en-US" sz="1600" b="1"/>
              <a:t>머신러닝 </a:t>
            </a:r>
            <a:r>
              <a:rPr lang="ko-KR" altLang="en-US" sz="1600" b="1" dirty="0"/>
              <a:t>모델링 지원 범위</a:t>
            </a:r>
            <a:endParaRPr lang="en-US" altLang="ko-KR" sz="1600" b="1" dirty="0"/>
          </a:p>
        </p:txBody>
      </p:sp>
      <p:pic>
        <p:nvPicPr>
          <p:cNvPr id="23" name="내용 개체 틀 5">
            <a:extLst>
              <a:ext uri="{FF2B5EF4-FFF2-40B4-BE49-F238E27FC236}">
                <a16:creationId xmlns:a16="http://schemas.microsoft.com/office/drawing/2014/main" id="{13573E68-BBD7-43B0-832B-1C4F6982DBDD}"/>
              </a:ext>
            </a:extLst>
          </p:cNvPr>
          <p:cNvPicPr>
            <a:picLocks noChangeAspect="1"/>
          </p:cNvPicPr>
          <p:nvPr/>
        </p:nvPicPr>
        <p:blipFill rotWithShape="1">
          <a:blip r:embed="rId3">
            <a:extLst>
              <a:ext uri="{28A0092B-C50C-407E-A947-70E740481C1C}">
                <a14:useLocalDpi xmlns:a14="http://schemas.microsoft.com/office/drawing/2010/main" val="0"/>
              </a:ext>
            </a:extLst>
          </a:blip>
          <a:srcRect t="43675" b="1768"/>
          <a:stretch/>
        </p:blipFill>
        <p:spPr>
          <a:xfrm>
            <a:off x="1686888" y="4819400"/>
            <a:ext cx="3446799" cy="1918284"/>
          </a:xfrm>
          <a:ln>
            <a:noFill/>
          </a:ln>
        </p:spPr>
      </p:pic>
      <p:pic>
        <p:nvPicPr>
          <p:cNvPr id="7" name="그림 6">
            <a:extLst>
              <a:ext uri="{FF2B5EF4-FFF2-40B4-BE49-F238E27FC236}">
                <a16:creationId xmlns:a16="http://schemas.microsoft.com/office/drawing/2014/main" id="{DEA44F7C-E298-443F-91DA-3DC0F2D2FDB8}"/>
              </a:ext>
            </a:extLst>
          </p:cNvPr>
          <p:cNvPicPr>
            <a:picLocks noChangeAspect="1"/>
          </p:cNvPicPr>
          <p:nvPr/>
        </p:nvPicPr>
        <p:blipFill>
          <a:blip r:embed="rId10"/>
          <a:stretch>
            <a:fillRect/>
          </a:stretch>
        </p:blipFill>
        <p:spPr>
          <a:xfrm>
            <a:off x="1046906" y="3437313"/>
            <a:ext cx="2589023" cy="1453614"/>
          </a:xfrm>
          <a:prstGeom prst="rect">
            <a:avLst/>
          </a:prstGeom>
        </p:spPr>
      </p:pic>
    </p:spTree>
    <p:extLst>
      <p:ext uri="{BB962C8B-B14F-4D97-AF65-F5344CB8AC3E}">
        <p14:creationId xmlns:p14="http://schemas.microsoft.com/office/powerpoint/2010/main" val="867500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8F3493DA-4928-4448-AED3-8AD322CA1E57}"/>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40</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3.1 Inference</a:t>
            </a: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Experiment</a:t>
            </a:r>
            <a:r>
              <a:rPr lang="ko-KR" altLang="en-US" sz="1100" b="1" dirty="0">
                <a:solidFill>
                  <a:schemeClr val="dk1"/>
                </a:solidFill>
              </a:rPr>
              <a:t>에서 </a:t>
            </a:r>
            <a:r>
              <a:rPr lang="en-US" altLang="ko-KR" sz="1100" b="1" dirty="0">
                <a:solidFill>
                  <a:schemeClr val="dk1"/>
                </a:solidFill>
              </a:rPr>
              <a:t>Inference</a:t>
            </a:r>
            <a:r>
              <a:rPr lang="ko-KR" altLang="en-US" sz="1100" b="1" dirty="0">
                <a:solidFill>
                  <a:schemeClr val="dk1"/>
                </a:solidFill>
              </a:rPr>
              <a:t>를 선택하면 보이는 화면입니다</a:t>
            </a:r>
            <a:r>
              <a:rPr lang="en-US" altLang="ko-KR" sz="1100" b="1" dirty="0">
                <a:solidFill>
                  <a:schemeClr val="dk1"/>
                </a:solidFill>
              </a:rPr>
              <a:t>. </a:t>
            </a:r>
            <a:r>
              <a:rPr lang="ko-KR" altLang="en-US" sz="1100" b="1" dirty="0">
                <a:solidFill>
                  <a:schemeClr val="dk1"/>
                </a:solidFill>
              </a:rPr>
              <a:t>사용자의 </a:t>
            </a:r>
            <a:r>
              <a:rPr lang="en-US" altLang="ko-KR" sz="1100" b="1" dirty="0">
                <a:solidFill>
                  <a:schemeClr val="dk1"/>
                </a:solidFill>
              </a:rPr>
              <a:t>PC</a:t>
            </a:r>
            <a:r>
              <a:rPr lang="ko-KR" altLang="en-US" sz="1100" b="1" dirty="0">
                <a:solidFill>
                  <a:schemeClr val="dk1"/>
                </a:solidFill>
              </a:rPr>
              <a:t>에서 </a:t>
            </a:r>
            <a:r>
              <a:rPr lang="en-US" altLang="ko-KR" sz="1100" b="1" dirty="0">
                <a:solidFill>
                  <a:schemeClr val="dk1"/>
                </a:solidFill>
              </a:rPr>
              <a:t>Data(1)/</a:t>
            </a:r>
            <a:r>
              <a:rPr lang="ko-KR" altLang="en-US" sz="1100" b="1" dirty="0">
                <a:solidFill>
                  <a:schemeClr val="dk1"/>
                </a:solidFill>
              </a:rPr>
              <a:t>프로젝트 내에서만 공유된 </a:t>
            </a:r>
            <a:r>
              <a:rPr lang="en-US" altLang="ko-KR" sz="1100" b="1" dirty="0">
                <a:solidFill>
                  <a:schemeClr val="dk1"/>
                </a:solidFill>
              </a:rPr>
              <a:t>Data(2)/</a:t>
            </a:r>
            <a:r>
              <a:rPr lang="ko-KR" altLang="en-US" sz="1100" b="1" dirty="0">
                <a:solidFill>
                  <a:schemeClr val="dk1"/>
                </a:solidFill>
              </a:rPr>
              <a:t>그룹 내에서 공유된 </a:t>
            </a:r>
            <a:r>
              <a:rPr lang="en-US" altLang="ko-KR" sz="1100" b="1" dirty="0">
                <a:solidFill>
                  <a:schemeClr val="dk1"/>
                </a:solidFill>
              </a:rPr>
              <a:t>Data(3)</a:t>
            </a:r>
            <a:r>
              <a:rPr lang="ko-KR" altLang="en-US" sz="1100" b="1" dirty="0">
                <a:solidFill>
                  <a:schemeClr val="dk1"/>
                </a:solidFill>
              </a:rPr>
              <a:t>를 업로드할 수 있습니다</a:t>
            </a:r>
            <a:r>
              <a:rPr lang="en-US" altLang="ko-KR" sz="1100" b="1" dirty="0">
                <a:solidFill>
                  <a:schemeClr val="dk1"/>
                </a:solidFill>
              </a:rPr>
              <a:t>. Data</a:t>
            </a:r>
            <a:r>
              <a:rPr lang="ko-KR" altLang="en-US" sz="1100" b="1" dirty="0">
                <a:solidFill>
                  <a:schemeClr val="dk1"/>
                </a:solidFill>
              </a:rPr>
              <a:t>가 업로드 되면 바로 </a:t>
            </a:r>
            <a:r>
              <a:rPr lang="en-US" altLang="ko-KR" sz="1100" b="1" dirty="0">
                <a:solidFill>
                  <a:schemeClr val="dk1"/>
                </a:solidFill>
              </a:rPr>
              <a:t>Start Inference(4)</a:t>
            </a:r>
            <a:r>
              <a:rPr lang="ko-KR" altLang="en-US" sz="1100" b="1" dirty="0">
                <a:solidFill>
                  <a:schemeClr val="dk1"/>
                </a:solidFill>
              </a:rPr>
              <a:t>를 클릭하여 모델을 평가할 수 있습니다</a:t>
            </a:r>
            <a:r>
              <a:rPr lang="en-US" altLang="ko-KR" sz="1100" b="1" dirty="0">
                <a:solidFill>
                  <a:schemeClr val="dk1"/>
                </a:solidFill>
              </a:rPr>
              <a:t>.</a:t>
            </a:r>
          </a:p>
        </p:txBody>
      </p:sp>
      <p:sp>
        <p:nvSpPr>
          <p:cNvPr id="23" name="Google Shape;132;p15"/>
          <p:cNvSpPr txBox="1"/>
          <p:nvPr/>
        </p:nvSpPr>
        <p:spPr>
          <a:xfrm>
            <a:off x="1992161" y="1750070"/>
            <a:ext cx="367934" cy="241727"/>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(1)</a:t>
            </a:r>
            <a:endParaRPr sz="1100" dirty="0">
              <a:solidFill>
                <a:srgbClr val="FF0000"/>
              </a:solidFill>
            </a:endParaRPr>
          </a:p>
        </p:txBody>
      </p:sp>
      <p:sp>
        <p:nvSpPr>
          <p:cNvPr id="24" name="Google Shape;133;p15"/>
          <p:cNvSpPr txBox="1"/>
          <p:nvPr/>
        </p:nvSpPr>
        <p:spPr>
          <a:xfrm>
            <a:off x="2041767" y="1982846"/>
            <a:ext cx="268723" cy="146836"/>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5" name="Google Shape;132;p15"/>
          <p:cNvSpPr txBox="1"/>
          <p:nvPr/>
        </p:nvSpPr>
        <p:spPr>
          <a:xfrm>
            <a:off x="2310490" y="1693977"/>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(2)</a:t>
            </a:r>
            <a:endParaRPr sz="1100" dirty="0">
              <a:solidFill>
                <a:srgbClr val="FF0000"/>
              </a:solidFill>
            </a:endParaRPr>
          </a:p>
        </p:txBody>
      </p:sp>
      <p:sp>
        <p:nvSpPr>
          <p:cNvPr id="26" name="Google Shape;133;p15"/>
          <p:cNvSpPr txBox="1"/>
          <p:nvPr/>
        </p:nvSpPr>
        <p:spPr>
          <a:xfrm>
            <a:off x="2360096" y="1982846"/>
            <a:ext cx="268723" cy="146836"/>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7" name="Google Shape;132;p15"/>
          <p:cNvSpPr txBox="1"/>
          <p:nvPr/>
        </p:nvSpPr>
        <p:spPr>
          <a:xfrm>
            <a:off x="2659109" y="1693977"/>
            <a:ext cx="367934" cy="35391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100" dirty="0">
                <a:solidFill>
                  <a:srgbClr val="FF0000"/>
                </a:solidFill>
              </a:rPr>
              <a:t>(3)</a:t>
            </a:r>
            <a:endParaRPr sz="1100" dirty="0">
              <a:solidFill>
                <a:srgbClr val="FF0000"/>
              </a:solidFill>
            </a:endParaRPr>
          </a:p>
        </p:txBody>
      </p:sp>
      <p:sp>
        <p:nvSpPr>
          <p:cNvPr id="28" name="Google Shape;133;p15"/>
          <p:cNvSpPr txBox="1"/>
          <p:nvPr/>
        </p:nvSpPr>
        <p:spPr>
          <a:xfrm>
            <a:off x="2708715" y="1982846"/>
            <a:ext cx="268723" cy="146836"/>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9" name="Google Shape;134;p15"/>
          <p:cNvSpPr txBox="1"/>
          <p:nvPr/>
        </p:nvSpPr>
        <p:spPr>
          <a:xfrm>
            <a:off x="7560830" y="327198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(4)</a:t>
            </a:r>
            <a:endParaRPr dirty="0">
              <a:solidFill>
                <a:srgbClr val="FF0000"/>
              </a:solidFill>
            </a:endParaRPr>
          </a:p>
        </p:txBody>
      </p:sp>
      <p:sp>
        <p:nvSpPr>
          <p:cNvPr id="30" name="Google Shape;90;p12"/>
          <p:cNvSpPr txBox="1"/>
          <p:nvPr/>
        </p:nvSpPr>
        <p:spPr>
          <a:xfrm>
            <a:off x="7494958" y="3637980"/>
            <a:ext cx="648309"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421935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1DF50C2C-0F54-42BC-81F4-B8BB25B32706}"/>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41</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3.1 Inference</a:t>
            </a: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lvl="0"/>
            <a:r>
              <a:rPr lang="en-US" altLang="ko-KR" sz="1100" b="1" dirty="0">
                <a:solidFill>
                  <a:schemeClr val="dk1"/>
                </a:solidFill>
              </a:rPr>
              <a:t>Show Log </a:t>
            </a:r>
            <a:r>
              <a:rPr lang="ko-KR" altLang="en-US" sz="1100" b="1" dirty="0">
                <a:solidFill>
                  <a:schemeClr val="dk1"/>
                </a:solidFill>
              </a:rPr>
              <a:t>버튼을 클릭하면 진행 상황을 볼 수 있습니다</a:t>
            </a:r>
            <a:r>
              <a:rPr lang="en-US" altLang="ko-KR" sz="1100" b="1" dirty="0">
                <a:solidFill>
                  <a:schemeClr val="dk1"/>
                </a:solidFill>
              </a:rPr>
              <a:t>.</a:t>
            </a:r>
          </a:p>
        </p:txBody>
      </p:sp>
      <p:sp>
        <p:nvSpPr>
          <p:cNvPr id="13" name="Google Shape;90;p12"/>
          <p:cNvSpPr txBox="1"/>
          <p:nvPr/>
        </p:nvSpPr>
        <p:spPr>
          <a:xfrm>
            <a:off x="6918663" y="3637980"/>
            <a:ext cx="589372" cy="17013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43545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390CBE83-EDAD-4DC3-A63B-0F49A5C9D2BA}"/>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42</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3.1 Inference</a:t>
            </a: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lvl="0"/>
            <a:r>
              <a:rPr lang="en-US" altLang="ko-KR" sz="1100" b="1" dirty="0">
                <a:solidFill>
                  <a:schemeClr val="dk1"/>
                </a:solidFill>
              </a:rPr>
              <a:t>Inference</a:t>
            </a:r>
            <a:r>
              <a:rPr lang="ko-KR" altLang="en-US" sz="1100" b="1" dirty="0">
                <a:solidFill>
                  <a:schemeClr val="dk1"/>
                </a:solidFill>
              </a:rPr>
              <a:t>가 완료되면 이미지를 클릭하여 결과를 확인해볼 수 있습니다</a:t>
            </a:r>
            <a:r>
              <a:rPr lang="en-US" altLang="ko-KR" sz="1100" b="1" dirty="0">
                <a:solidFill>
                  <a:schemeClr val="dk1"/>
                </a:solidFill>
              </a:rPr>
              <a:t>. </a:t>
            </a:r>
            <a:r>
              <a:rPr lang="ko-KR" altLang="en-US" sz="1100" b="1" dirty="0" err="1">
                <a:solidFill>
                  <a:schemeClr val="dk1"/>
                </a:solidFill>
              </a:rPr>
              <a:t>로드한</a:t>
            </a:r>
            <a:r>
              <a:rPr lang="ko-KR" altLang="en-US" sz="1100" b="1" dirty="0">
                <a:solidFill>
                  <a:schemeClr val="dk1"/>
                </a:solidFill>
              </a:rPr>
              <a:t> 프로젝트의 문제정의별로 </a:t>
            </a:r>
            <a:r>
              <a:rPr lang="en-US" altLang="ko-KR" sz="1100" b="1" dirty="0">
                <a:solidFill>
                  <a:schemeClr val="dk1"/>
                </a:solidFill>
              </a:rPr>
              <a:t>Result</a:t>
            </a:r>
            <a:r>
              <a:rPr lang="ko-KR" altLang="en-US" sz="1100" b="1" dirty="0">
                <a:solidFill>
                  <a:schemeClr val="dk1"/>
                </a:solidFill>
              </a:rPr>
              <a:t>가 다릅니다</a:t>
            </a:r>
            <a:r>
              <a:rPr lang="en-US" altLang="ko-KR" sz="1100" b="1" dirty="0">
                <a:solidFill>
                  <a:schemeClr val="dk1"/>
                </a:solidFill>
              </a:rPr>
              <a:t>.</a:t>
            </a:r>
          </a:p>
        </p:txBody>
      </p:sp>
    </p:spTree>
    <p:extLst>
      <p:ext uri="{BB962C8B-B14F-4D97-AF65-F5344CB8AC3E}">
        <p14:creationId xmlns:p14="http://schemas.microsoft.com/office/powerpoint/2010/main" val="326828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idx="4294967295"/>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4. </a:t>
            </a:r>
            <a:r>
              <a:rPr lang="ko-KR" altLang="en-US" sz="3000" b="1" dirty="0">
                <a:solidFill>
                  <a:schemeClr val="dk1"/>
                </a:solidFill>
                <a:latin typeface="Malgun Gothic"/>
                <a:ea typeface="Malgun Gothic"/>
                <a:cs typeface="Malgun Gothic"/>
                <a:sym typeface="Malgun Gothic"/>
              </a:rPr>
              <a:t>재사용하기</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10617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dirty="0"/>
              <a:t>4</a:t>
            </a:r>
            <a:r>
              <a:rPr lang="en-US" sz="1400" b="0" i="0" u="none" strike="noStrike" cap="none" dirty="0">
                <a:solidFill>
                  <a:srgbClr val="000000"/>
                </a:solidFill>
                <a:latin typeface="Arial"/>
                <a:ea typeface="Arial"/>
                <a:cs typeface="Arial"/>
                <a:sym typeface="Arial"/>
              </a:rPr>
              <a:t>.1 Template</a:t>
            </a:r>
          </a:p>
          <a:p>
            <a:pPr>
              <a:lnSpc>
                <a:spcPct val="150000"/>
              </a:lnSpc>
            </a:pPr>
            <a:r>
              <a:rPr lang="en-US" altLang="ko-KR" dirty="0">
                <a:solidFill>
                  <a:schemeClr val="dk1"/>
                </a:solidFill>
              </a:rPr>
              <a:t> 4.2 </a:t>
            </a:r>
            <a:r>
              <a:rPr lang="ko-KR" altLang="en-US" dirty="0">
                <a:solidFill>
                  <a:schemeClr val="dk1"/>
                </a:solidFill>
              </a:rPr>
              <a:t>데이터 전처리</a:t>
            </a:r>
            <a:endParaRPr lang="en-US" altLang="ko-KR" dirty="0">
              <a:solidFill>
                <a:schemeClr val="dk1"/>
              </a:solidFill>
            </a:endParaRPr>
          </a:p>
          <a:p>
            <a:pPr lvl="0">
              <a:lnSpc>
                <a:spcPct val="150000"/>
              </a:lnSpc>
            </a:pPr>
            <a:r>
              <a:rPr lang="en-US" altLang="ko-KR" dirty="0">
                <a:solidFill>
                  <a:schemeClr val="dk1"/>
                </a:solidFill>
              </a:rPr>
              <a:t> 4.3 </a:t>
            </a:r>
            <a:r>
              <a:rPr lang="ko-KR" altLang="en-US" dirty="0">
                <a:solidFill>
                  <a:schemeClr val="dk1"/>
                </a:solidFill>
              </a:rPr>
              <a:t>학습</a:t>
            </a:r>
            <a:endParaRPr lang="en-US" altLang="ko-KR" dirty="0">
              <a:solidFill>
                <a:schemeClr val="dk1"/>
              </a:solidFill>
            </a:endParaRPr>
          </a:p>
        </p:txBody>
      </p:sp>
    </p:spTree>
    <p:extLst>
      <p:ext uri="{BB962C8B-B14F-4D97-AF65-F5344CB8AC3E}">
        <p14:creationId xmlns:p14="http://schemas.microsoft.com/office/powerpoint/2010/main" val="2696702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9324B100-29C1-4FC2-A35D-3FDF12CFDF0C}"/>
              </a:ext>
            </a:extLst>
          </p:cNvPr>
          <p:cNvPicPr>
            <a:picLocks noChangeAspect="1"/>
          </p:cNvPicPr>
          <p:nvPr/>
        </p:nvPicPr>
        <p:blipFill>
          <a:blip r:embed="rId3"/>
          <a:stretch>
            <a:fillRect/>
          </a:stretch>
        </p:blipFill>
        <p:spPr>
          <a:xfrm>
            <a:off x="796075" y="1245738"/>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44</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4.1 Template</a:t>
            </a:r>
          </a:p>
        </p:txBody>
      </p:sp>
      <p:sp>
        <p:nvSpPr>
          <p:cNvPr id="131" name="Google Shape;131;p15"/>
          <p:cNvSpPr txBox="1"/>
          <p:nvPr/>
        </p:nvSpPr>
        <p:spPr>
          <a:xfrm>
            <a:off x="397851" y="593200"/>
            <a:ext cx="8553300" cy="600124"/>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Experiment</a:t>
            </a:r>
            <a:r>
              <a:rPr lang="ko-KR" altLang="en-US" sz="1100" b="1" dirty="0">
                <a:solidFill>
                  <a:schemeClr val="dk1"/>
                </a:solidFill>
              </a:rPr>
              <a:t>에서 </a:t>
            </a:r>
            <a:r>
              <a:rPr lang="en-US" altLang="ko-KR" sz="1100" b="1" dirty="0">
                <a:solidFill>
                  <a:schemeClr val="dk1"/>
                </a:solidFill>
              </a:rPr>
              <a:t>Save as a template</a:t>
            </a:r>
            <a:r>
              <a:rPr lang="ko-KR" altLang="en-US" sz="1100" b="1" dirty="0">
                <a:solidFill>
                  <a:schemeClr val="dk1"/>
                </a:solidFill>
              </a:rPr>
              <a:t>을 통해 </a:t>
            </a:r>
            <a:r>
              <a:rPr lang="en-US" altLang="ko-KR" sz="1100" b="1" dirty="0">
                <a:solidFill>
                  <a:schemeClr val="dk1"/>
                </a:solidFill>
              </a:rPr>
              <a:t>Template</a:t>
            </a:r>
            <a:r>
              <a:rPr lang="ko-KR" altLang="en-US" sz="1100" b="1" dirty="0">
                <a:solidFill>
                  <a:schemeClr val="dk1"/>
                </a:solidFill>
              </a:rPr>
              <a:t>으로 저장하면</a:t>
            </a:r>
            <a:r>
              <a:rPr lang="en-US" altLang="ko-KR" sz="1100" b="1" dirty="0">
                <a:solidFill>
                  <a:schemeClr val="dk1"/>
                </a:solidFill>
              </a:rPr>
              <a:t>, </a:t>
            </a:r>
            <a:r>
              <a:rPr lang="ko-KR" altLang="en-US" sz="1100" b="1" dirty="0">
                <a:solidFill>
                  <a:schemeClr val="dk1"/>
                </a:solidFill>
              </a:rPr>
              <a:t>학습 시 설정한 값들</a:t>
            </a:r>
            <a:r>
              <a:rPr lang="en-US" altLang="ko-KR" sz="1100" b="1" dirty="0">
                <a:solidFill>
                  <a:schemeClr val="dk1"/>
                </a:solidFill>
              </a:rPr>
              <a:t>(Dataset </a:t>
            </a:r>
            <a:r>
              <a:rPr lang="ko-KR" altLang="en-US" sz="1100" b="1" dirty="0">
                <a:solidFill>
                  <a:schemeClr val="dk1"/>
                </a:solidFill>
              </a:rPr>
              <a:t>전처리</a:t>
            </a:r>
            <a:r>
              <a:rPr lang="en-US" altLang="ko-KR" sz="1100" b="1" dirty="0">
                <a:solidFill>
                  <a:schemeClr val="dk1"/>
                </a:solidFill>
              </a:rPr>
              <a:t>, </a:t>
            </a:r>
            <a:r>
              <a:rPr lang="ko-KR" altLang="en-US" sz="1100" b="1" dirty="0">
                <a:solidFill>
                  <a:schemeClr val="dk1"/>
                </a:solidFill>
              </a:rPr>
              <a:t>학습 </a:t>
            </a:r>
            <a:r>
              <a:rPr lang="en-US" altLang="ko-KR" sz="1100" b="1" dirty="0">
                <a:solidFill>
                  <a:schemeClr val="dk1"/>
                </a:solidFill>
              </a:rPr>
              <a:t>Algorithm, Parameter </a:t>
            </a:r>
            <a:r>
              <a:rPr lang="ko-KR" altLang="en-US" sz="1100" b="1" dirty="0">
                <a:solidFill>
                  <a:schemeClr val="dk1"/>
                </a:solidFill>
              </a:rPr>
              <a:t>등</a:t>
            </a:r>
            <a:r>
              <a:rPr lang="en-US" altLang="ko-KR" sz="1100" b="1" dirty="0">
                <a:solidFill>
                  <a:schemeClr val="dk1"/>
                </a:solidFill>
              </a:rPr>
              <a:t>)</a:t>
            </a:r>
            <a:r>
              <a:rPr lang="ko-KR" altLang="en-US" sz="1100" b="1" dirty="0">
                <a:solidFill>
                  <a:schemeClr val="dk1"/>
                </a:solidFill>
              </a:rPr>
              <a:t>이 저장되어 </a:t>
            </a:r>
            <a:r>
              <a:rPr lang="en-US" altLang="ko-KR" sz="1100" b="1" dirty="0">
                <a:solidFill>
                  <a:schemeClr val="dk1"/>
                </a:solidFill>
              </a:rPr>
              <a:t>Template</a:t>
            </a:r>
            <a:r>
              <a:rPr lang="ko-KR" altLang="en-US" sz="1100" b="1" dirty="0">
                <a:solidFill>
                  <a:schemeClr val="dk1"/>
                </a:solidFill>
              </a:rPr>
              <a:t>을 로드만 하면 동일한 조건으로 </a:t>
            </a:r>
            <a:r>
              <a:rPr lang="en-US" altLang="ko-KR" sz="1100" b="1" dirty="0">
                <a:solidFill>
                  <a:schemeClr val="dk1"/>
                </a:solidFill>
              </a:rPr>
              <a:t>dataset</a:t>
            </a:r>
            <a:r>
              <a:rPr lang="ko-KR" altLang="en-US" sz="1100" b="1" dirty="0">
                <a:solidFill>
                  <a:schemeClr val="dk1"/>
                </a:solidFill>
              </a:rPr>
              <a:t>만 바꾸어 사용할 수 있습니다</a:t>
            </a:r>
            <a:r>
              <a:rPr lang="en-US" altLang="ko-KR" sz="1100" b="1" dirty="0">
                <a:solidFill>
                  <a:schemeClr val="dk1"/>
                </a:solidFill>
              </a:rPr>
              <a:t>. </a:t>
            </a:r>
            <a:r>
              <a:rPr lang="ko-KR" altLang="en-US" sz="1100" b="1" dirty="0">
                <a:solidFill>
                  <a:schemeClr val="dk1"/>
                </a:solidFill>
              </a:rPr>
              <a:t>상단의 </a:t>
            </a:r>
            <a:r>
              <a:rPr lang="en-US" altLang="ko-KR" sz="1100" b="1" dirty="0">
                <a:solidFill>
                  <a:schemeClr val="dk1"/>
                </a:solidFill>
              </a:rPr>
              <a:t>‘Template mode</a:t>
            </a:r>
            <a:r>
              <a:rPr lang="ko-KR" altLang="en-US" sz="1100" b="1" dirty="0">
                <a:solidFill>
                  <a:schemeClr val="dk1"/>
                </a:solidFill>
              </a:rPr>
              <a:t>로 변경</a:t>
            </a:r>
            <a:r>
              <a:rPr lang="en-US" altLang="ko-KR" sz="1100" b="1" dirty="0">
                <a:solidFill>
                  <a:schemeClr val="dk1"/>
                </a:solidFill>
              </a:rPr>
              <a:t>’ </a:t>
            </a:r>
            <a:r>
              <a:rPr lang="ko-KR" altLang="en-US" sz="1100" b="1" dirty="0">
                <a:solidFill>
                  <a:schemeClr val="dk1"/>
                </a:solidFill>
              </a:rPr>
              <a:t>영역</a:t>
            </a:r>
            <a:r>
              <a:rPr lang="en-US" altLang="ko-KR" sz="1100" b="1" dirty="0">
                <a:solidFill>
                  <a:schemeClr val="dk1"/>
                </a:solidFill>
              </a:rPr>
              <a:t>(1)</a:t>
            </a:r>
            <a:r>
              <a:rPr lang="ko-KR" altLang="en-US" sz="1100" b="1" dirty="0">
                <a:solidFill>
                  <a:schemeClr val="dk1"/>
                </a:solidFill>
              </a:rPr>
              <a:t>이나 </a:t>
            </a:r>
            <a:r>
              <a:rPr lang="en-US" altLang="ko-KR" sz="1100" b="1" dirty="0">
                <a:solidFill>
                  <a:schemeClr val="dk1"/>
                </a:solidFill>
              </a:rPr>
              <a:t>Template </a:t>
            </a:r>
            <a:r>
              <a:rPr lang="ko-KR" altLang="en-US" sz="1100" b="1" dirty="0">
                <a:solidFill>
                  <a:schemeClr val="dk1"/>
                </a:solidFill>
              </a:rPr>
              <a:t>메뉴</a:t>
            </a:r>
            <a:r>
              <a:rPr lang="en-US" altLang="ko-KR" sz="1100" b="1" dirty="0">
                <a:solidFill>
                  <a:schemeClr val="dk1"/>
                </a:solidFill>
              </a:rPr>
              <a:t>(2)</a:t>
            </a:r>
            <a:r>
              <a:rPr lang="ko-KR" altLang="en-US" sz="1100" b="1" dirty="0">
                <a:solidFill>
                  <a:schemeClr val="dk1"/>
                </a:solidFill>
              </a:rPr>
              <a:t>를 통해 해당 화면으로 이동합니다</a:t>
            </a:r>
            <a:r>
              <a:rPr lang="en-US" altLang="ko-KR" sz="1100" b="1" dirty="0">
                <a:solidFill>
                  <a:schemeClr val="dk1"/>
                </a:solidFill>
              </a:rPr>
              <a:t>. </a:t>
            </a:r>
            <a:r>
              <a:rPr lang="ko-KR" altLang="en-US" sz="1100" b="1" dirty="0">
                <a:solidFill>
                  <a:schemeClr val="dk1"/>
                </a:solidFill>
              </a:rPr>
              <a:t>원하는 </a:t>
            </a:r>
            <a:r>
              <a:rPr lang="en-US" altLang="ko-KR" sz="1100" b="1" dirty="0">
                <a:solidFill>
                  <a:schemeClr val="dk1"/>
                </a:solidFill>
              </a:rPr>
              <a:t>Template </a:t>
            </a:r>
            <a:r>
              <a:rPr lang="ko-KR" altLang="en-US" sz="1100" b="1" dirty="0">
                <a:solidFill>
                  <a:schemeClr val="dk1"/>
                </a:solidFill>
              </a:rPr>
              <a:t>선택 후 </a:t>
            </a:r>
            <a:r>
              <a:rPr lang="en-US" altLang="ko-KR" sz="1100" b="1" dirty="0">
                <a:solidFill>
                  <a:schemeClr val="dk1"/>
                </a:solidFill>
              </a:rPr>
              <a:t>Load Template(3)</a:t>
            </a:r>
            <a:r>
              <a:rPr lang="ko-KR" altLang="en-US" sz="1100" b="1" dirty="0">
                <a:solidFill>
                  <a:schemeClr val="dk1"/>
                </a:solidFill>
              </a:rPr>
              <a:t>을 클릭합니다</a:t>
            </a:r>
            <a:r>
              <a:rPr lang="en-US" altLang="ko-KR" sz="1100" b="1" dirty="0">
                <a:solidFill>
                  <a:schemeClr val="dk1"/>
                </a:solidFill>
              </a:rPr>
              <a:t>.</a:t>
            </a:r>
          </a:p>
        </p:txBody>
      </p:sp>
      <p:sp>
        <p:nvSpPr>
          <p:cNvPr id="15" name="Google Shape;132;p15"/>
          <p:cNvSpPr txBox="1"/>
          <p:nvPr/>
        </p:nvSpPr>
        <p:spPr>
          <a:xfrm>
            <a:off x="6461593" y="105397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7" name="Google Shape;90;p12"/>
          <p:cNvSpPr txBox="1"/>
          <p:nvPr/>
        </p:nvSpPr>
        <p:spPr>
          <a:xfrm>
            <a:off x="749625" y="2406858"/>
            <a:ext cx="11133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8" name="Google Shape;91;p12"/>
          <p:cNvSpPr txBox="1"/>
          <p:nvPr/>
        </p:nvSpPr>
        <p:spPr>
          <a:xfrm>
            <a:off x="397850" y="230995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9" name="Google Shape;90;p12"/>
          <p:cNvSpPr txBox="1"/>
          <p:nvPr/>
        </p:nvSpPr>
        <p:spPr>
          <a:xfrm>
            <a:off x="6823007" y="1283516"/>
            <a:ext cx="993913" cy="63142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0" name="Google Shape;90;p12"/>
          <p:cNvSpPr txBox="1"/>
          <p:nvPr/>
        </p:nvSpPr>
        <p:spPr>
          <a:xfrm>
            <a:off x="6492165" y="4296768"/>
            <a:ext cx="1553876"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1" name="Google Shape;91;p12"/>
          <p:cNvSpPr txBox="1"/>
          <p:nvPr/>
        </p:nvSpPr>
        <p:spPr>
          <a:xfrm>
            <a:off x="6132833" y="419231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Tree>
    <p:extLst>
      <p:ext uri="{BB962C8B-B14F-4D97-AF65-F5344CB8AC3E}">
        <p14:creationId xmlns:p14="http://schemas.microsoft.com/office/powerpoint/2010/main" val="2825413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A91E6775-00A4-4977-8361-BA85D236A288}"/>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45</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4.2 </a:t>
            </a:r>
            <a:r>
              <a:rPr lang="ko-KR" altLang="en-US" dirty="0">
                <a:solidFill>
                  <a:schemeClr val="dk1"/>
                </a:solidFill>
              </a:rPr>
              <a:t>데이터 전처리</a:t>
            </a:r>
            <a:endParaRPr lang="en-US" altLang="ko-KR" dirty="0">
              <a:solidFill>
                <a:schemeClr val="dk1"/>
              </a:solidFill>
            </a:endParaRP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Template</a:t>
            </a:r>
            <a:r>
              <a:rPr lang="ko-KR" altLang="en-US" sz="1100" b="1" dirty="0">
                <a:solidFill>
                  <a:schemeClr val="dk1"/>
                </a:solidFill>
              </a:rPr>
              <a:t>이 </a:t>
            </a:r>
            <a:r>
              <a:rPr lang="ko-KR" altLang="en-US" sz="1100" b="1" dirty="0" err="1">
                <a:solidFill>
                  <a:schemeClr val="dk1"/>
                </a:solidFill>
              </a:rPr>
              <a:t>로드되면</a:t>
            </a:r>
            <a:r>
              <a:rPr lang="ko-KR" altLang="en-US" sz="1100" b="1" dirty="0">
                <a:solidFill>
                  <a:schemeClr val="dk1"/>
                </a:solidFill>
              </a:rPr>
              <a:t> </a:t>
            </a:r>
            <a:r>
              <a:rPr lang="en-US" altLang="ko-KR" sz="1100" b="1" dirty="0">
                <a:solidFill>
                  <a:schemeClr val="dk1"/>
                </a:solidFill>
              </a:rPr>
              <a:t>Template mode(1)</a:t>
            </a:r>
            <a:r>
              <a:rPr lang="ko-KR" altLang="en-US" sz="1100" b="1" dirty="0">
                <a:solidFill>
                  <a:schemeClr val="dk1"/>
                </a:solidFill>
              </a:rPr>
              <a:t>가 됩니다</a:t>
            </a:r>
            <a:r>
              <a:rPr lang="en-US" altLang="ko-KR" sz="1100" b="1" dirty="0">
                <a:solidFill>
                  <a:schemeClr val="dk1"/>
                </a:solidFill>
              </a:rPr>
              <a:t>. </a:t>
            </a:r>
            <a:r>
              <a:rPr lang="ko-KR" altLang="en-US" sz="1100" b="1" dirty="0">
                <a:solidFill>
                  <a:schemeClr val="dk1"/>
                </a:solidFill>
              </a:rPr>
              <a:t>어떤 </a:t>
            </a:r>
            <a:r>
              <a:rPr lang="en-US" altLang="ko-KR" sz="1100" b="1" dirty="0">
                <a:solidFill>
                  <a:schemeClr val="dk1"/>
                </a:solidFill>
              </a:rPr>
              <a:t>Dataset</a:t>
            </a:r>
            <a:r>
              <a:rPr lang="ko-KR" altLang="en-US" sz="1100" b="1" dirty="0">
                <a:solidFill>
                  <a:schemeClr val="dk1"/>
                </a:solidFill>
              </a:rPr>
              <a:t>을 선택해도 </a:t>
            </a:r>
            <a:r>
              <a:rPr lang="en-US" altLang="ko-KR" sz="1100" b="1" dirty="0">
                <a:solidFill>
                  <a:schemeClr val="dk1"/>
                </a:solidFill>
              </a:rPr>
              <a:t>Template</a:t>
            </a:r>
            <a:r>
              <a:rPr lang="ko-KR" altLang="en-US" sz="1100" b="1" dirty="0">
                <a:solidFill>
                  <a:schemeClr val="dk1"/>
                </a:solidFill>
              </a:rPr>
              <a:t>에 저장된 전처리 </a:t>
            </a:r>
            <a:r>
              <a:rPr lang="en-US" altLang="ko-KR" sz="1100" b="1" dirty="0">
                <a:solidFill>
                  <a:schemeClr val="dk1"/>
                </a:solidFill>
              </a:rPr>
              <a:t>Method(1)</a:t>
            </a:r>
            <a:r>
              <a:rPr lang="ko-KR" altLang="en-US" sz="1100" b="1" dirty="0">
                <a:solidFill>
                  <a:schemeClr val="dk1"/>
                </a:solidFill>
              </a:rPr>
              <a:t>로만 진행됩니다</a:t>
            </a:r>
            <a:r>
              <a:rPr lang="en-US" altLang="ko-KR" sz="1100" b="1" dirty="0">
                <a:solidFill>
                  <a:schemeClr val="dk1"/>
                </a:solidFill>
              </a:rPr>
              <a:t>.</a:t>
            </a:r>
          </a:p>
          <a:p>
            <a:r>
              <a:rPr lang="en-US" altLang="ko-KR" sz="1100" b="1" dirty="0">
                <a:solidFill>
                  <a:schemeClr val="dk1"/>
                </a:solidFill>
              </a:rPr>
              <a:t>Method</a:t>
            </a:r>
            <a:r>
              <a:rPr lang="ko-KR" altLang="en-US" sz="1100" b="1" dirty="0">
                <a:solidFill>
                  <a:schemeClr val="dk1"/>
                </a:solidFill>
              </a:rPr>
              <a:t>를 변경할 수 없으며</a:t>
            </a:r>
            <a:r>
              <a:rPr lang="en-US" altLang="ko-KR" sz="1100" b="1" dirty="0">
                <a:solidFill>
                  <a:schemeClr val="dk1"/>
                </a:solidFill>
              </a:rPr>
              <a:t>, </a:t>
            </a:r>
            <a:r>
              <a:rPr lang="ko-KR" altLang="en-US" sz="1100" b="1" dirty="0">
                <a:solidFill>
                  <a:schemeClr val="dk1"/>
                </a:solidFill>
              </a:rPr>
              <a:t>변경하고 싶을 경우 </a:t>
            </a:r>
            <a:r>
              <a:rPr lang="en-US" altLang="ko-KR" sz="1100" b="1" dirty="0">
                <a:solidFill>
                  <a:schemeClr val="dk1"/>
                </a:solidFill>
              </a:rPr>
              <a:t>Template Mode</a:t>
            </a:r>
            <a:r>
              <a:rPr lang="ko-KR" altLang="en-US" sz="1100" b="1" dirty="0">
                <a:solidFill>
                  <a:schemeClr val="dk1"/>
                </a:solidFill>
              </a:rPr>
              <a:t>를 취소</a:t>
            </a:r>
            <a:r>
              <a:rPr lang="en-US" altLang="ko-KR" sz="1100" b="1" dirty="0">
                <a:solidFill>
                  <a:schemeClr val="dk1"/>
                </a:solidFill>
              </a:rPr>
              <a:t>(2)</a:t>
            </a:r>
            <a:r>
              <a:rPr lang="ko-KR" altLang="en-US" sz="1100" b="1" dirty="0">
                <a:solidFill>
                  <a:schemeClr val="dk1"/>
                </a:solidFill>
              </a:rPr>
              <a:t>해야 합니다</a:t>
            </a:r>
            <a:r>
              <a:rPr lang="en-US" altLang="ko-KR" sz="1100" b="1" dirty="0">
                <a:solidFill>
                  <a:schemeClr val="dk1"/>
                </a:solidFill>
              </a:rPr>
              <a:t>.</a:t>
            </a:r>
          </a:p>
        </p:txBody>
      </p:sp>
      <p:sp>
        <p:nvSpPr>
          <p:cNvPr id="14" name="Google Shape;132;p15"/>
          <p:cNvSpPr txBox="1"/>
          <p:nvPr/>
        </p:nvSpPr>
        <p:spPr>
          <a:xfrm>
            <a:off x="6469150" y="80881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6" name="Google Shape;90;p12"/>
          <p:cNvSpPr txBox="1"/>
          <p:nvPr/>
        </p:nvSpPr>
        <p:spPr>
          <a:xfrm>
            <a:off x="6830564" y="1038354"/>
            <a:ext cx="993913" cy="63142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2" name="Google Shape;132;p15"/>
          <p:cNvSpPr txBox="1"/>
          <p:nvPr/>
        </p:nvSpPr>
        <p:spPr>
          <a:xfrm>
            <a:off x="4812628" y="157096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23" name="Google Shape;90;p12"/>
          <p:cNvSpPr txBox="1"/>
          <p:nvPr/>
        </p:nvSpPr>
        <p:spPr>
          <a:xfrm>
            <a:off x="5166485" y="1785394"/>
            <a:ext cx="2299253" cy="119448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131366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57D69D1D-944C-4401-9BC2-33644DFC8EE8}"/>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46</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4.3 </a:t>
            </a:r>
            <a:r>
              <a:rPr lang="ko-KR" altLang="en-US" dirty="0">
                <a:solidFill>
                  <a:schemeClr val="dk1"/>
                </a:solidFill>
              </a:rPr>
              <a:t>학습</a:t>
            </a:r>
            <a:endParaRPr lang="en-US" altLang="ko-KR" dirty="0">
              <a:solidFill>
                <a:schemeClr val="dk1"/>
              </a:solidFill>
            </a:endParaRP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Template</a:t>
            </a:r>
            <a:r>
              <a:rPr lang="ko-KR" altLang="en-US" sz="1100" b="1" dirty="0">
                <a:solidFill>
                  <a:schemeClr val="dk1"/>
                </a:solidFill>
              </a:rPr>
              <a:t>이 </a:t>
            </a:r>
            <a:r>
              <a:rPr lang="ko-KR" altLang="en-US" sz="1100" b="1" dirty="0" err="1">
                <a:solidFill>
                  <a:schemeClr val="dk1"/>
                </a:solidFill>
              </a:rPr>
              <a:t>로드되면</a:t>
            </a:r>
            <a:r>
              <a:rPr lang="ko-KR" altLang="en-US" sz="1100" b="1" dirty="0">
                <a:solidFill>
                  <a:schemeClr val="dk1"/>
                </a:solidFill>
              </a:rPr>
              <a:t> </a:t>
            </a:r>
            <a:r>
              <a:rPr lang="en-US" altLang="ko-KR" sz="1100" b="1" dirty="0">
                <a:solidFill>
                  <a:schemeClr val="dk1"/>
                </a:solidFill>
              </a:rPr>
              <a:t>Template mode</a:t>
            </a:r>
            <a:r>
              <a:rPr lang="ko-KR" altLang="en-US" sz="1100" b="1" dirty="0">
                <a:solidFill>
                  <a:schemeClr val="dk1"/>
                </a:solidFill>
              </a:rPr>
              <a:t>가 됩니다</a:t>
            </a:r>
            <a:r>
              <a:rPr lang="en-US" altLang="ko-KR" sz="1100" b="1" dirty="0">
                <a:solidFill>
                  <a:schemeClr val="dk1"/>
                </a:solidFill>
              </a:rPr>
              <a:t>. Template</a:t>
            </a:r>
            <a:r>
              <a:rPr lang="ko-KR" altLang="en-US" sz="1100" b="1" dirty="0">
                <a:solidFill>
                  <a:schemeClr val="dk1"/>
                </a:solidFill>
              </a:rPr>
              <a:t>에 저장된 학습 </a:t>
            </a:r>
            <a:r>
              <a:rPr lang="en-US" altLang="ko-KR" sz="1100" b="1" dirty="0">
                <a:solidFill>
                  <a:schemeClr val="dk1"/>
                </a:solidFill>
              </a:rPr>
              <a:t>Setting</a:t>
            </a:r>
            <a:r>
              <a:rPr lang="ko-KR" altLang="en-US" sz="1100" b="1" dirty="0">
                <a:solidFill>
                  <a:schemeClr val="dk1"/>
                </a:solidFill>
              </a:rPr>
              <a:t>으로 진행되기 때문에 </a:t>
            </a:r>
            <a:r>
              <a:rPr lang="en-US" altLang="ko-KR" sz="1100" b="1" dirty="0">
                <a:solidFill>
                  <a:schemeClr val="dk1"/>
                </a:solidFill>
              </a:rPr>
              <a:t>Run </a:t>
            </a:r>
            <a:r>
              <a:rPr lang="ko-KR" altLang="en-US" sz="1100" b="1" dirty="0">
                <a:solidFill>
                  <a:schemeClr val="dk1"/>
                </a:solidFill>
              </a:rPr>
              <a:t>메뉴만 나타납니다</a:t>
            </a:r>
            <a:r>
              <a:rPr lang="en-US" altLang="ko-KR" sz="1100" b="1" dirty="0">
                <a:solidFill>
                  <a:schemeClr val="dk1"/>
                </a:solidFill>
              </a:rPr>
              <a:t>.</a:t>
            </a:r>
          </a:p>
        </p:txBody>
      </p:sp>
      <p:sp>
        <p:nvSpPr>
          <p:cNvPr id="23" name="Google Shape;90;p12"/>
          <p:cNvSpPr txBox="1"/>
          <p:nvPr/>
        </p:nvSpPr>
        <p:spPr>
          <a:xfrm>
            <a:off x="7375375" y="2369469"/>
            <a:ext cx="677335" cy="17053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605250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C7AC5E83-BB7D-4921-AC79-3ED35AA28F11}"/>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47</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4.3 </a:t>
            </a:r>
            <a:r>
              <a:rPr lang="ko-KR" altLang="en-US" dirty="0">
                <a:solidFill>
                  <a:schemeClr val="dk1"/>
                </a:solidFill>
              </a:rPr>
              <a:t>학습</a:t>
            </a:r>
            <a:endParaRPr lang="en-US" altLang="ko-KR" dirty="0">
              <a:solidFill>
                <a:schemeClr val="dk1"/>
              </a:solidFill>
            </a:endParaRP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Template mode</a:t>
            </a:r>
            <a:r>
              <a:rPr lang="ko-KR" altLang="en-US" sz="1100" b="1" dirty="0">
                <a:solidFill>
                  <a:schemeClr val="dk1"/>
                </a:solidFill>
              </a:rPr>
              <a:t>인 경우에는 </a:t>
            </a:r>
            <a:r>
              <a:rPr lang="en-US" altLang="ko-KR" sz="1100" b="1" dirty="0">
                <a:solidFill>
                  <a:schemeClr val="dk1"/>
                </a:solidFill>
              </a:rPr>
              <a:t>Template</a:t>
            </a:r>
            <a:r>
              <a:rPr lang="ko-KR" altLang="en-US" sz="1100" b="1" dirty="0">
                <a:solidFill>
                  <a:schemeClr val="dk1"/>
                </a:solidFill>
              </a:rPr>
              <a:t>에 저장된 학습 </a:t>
            </a:r>
            <a:r>
              <a:rPr lang="en-US" altLang="ko-KR" sz="1100" b="1" dirty="0">
                <a:solidFill>
                  <a:schemeClr val="dk1"/>
                </a:solidFill>
              </a:rPr>
              <a:t>Setting</a:t>
            </a:r>
            <a:r>
              <a:rPr lang="ko-KR" altLang="en-US" sz="1100" b="1" dirty="0">
                <a:solidFill>
                  <a:schemeClr val="dk1"/>
                </a:solidFill>
              </a:rPr>
              <a:t>으로만 진행됩니다</a:t>
            </a:r>
            <a:r>
              <a:rPr lang="en-US" altLang="ko-KR" sz="1100" b="1" dirty="0">
                <a:solidFill>
                  <a:schemeClr val="dk1"/>
                </a:solidFill>
              </a:rPr>
              <a:t>. Setting </a:t>
            </a:r>
            <a:r>
              <a:rPr lang="ko-KR" altLang="en-US" sz="1100" b="1" dirty="0">
                <a:solidFill>
                  <a:schemeClr val="dk1"/>
                </a:solidFill>
              </a:rPr>
              <a:t>값을 변경할 수 없으며</a:t>
            </a:r>
            <a:r>
              <a:rPr lang="en-US" altLang="ko-KR" sz="1100" b="1" dirty="0">
                <a:solidFill>
                  <a:schemeClr val="dk1"/>
                </a:solidFill>
              </a:rPr>
              <a:t>, </a:t>
            </a:r>
            <a:r>
              <a:rPr lang="ko-KR" altLang="en-US" sz="1100" b="1" dirty="0">
                <a:solidFill>
                  <a:schemeClr val="dk1"/>
                </a:solidFill>
              </a:rPr>
              <a:t>변경하고 싶을 경우 </a:t>
            </a:r>
            <a:r>
              <a:rPr lang="en-US" altLang="ko-KR" sz="1100" b="1" dirty="0">
                <a:solidFill>
                  <a:schemeClr val="dk1"/>
                </a:solidFill>
              </a:rPr>
              <a:t>Template Mode</a:t>
            </a:r>
            <a:r>
              <a:rPr lang="ko-KR" altLang="en-US" sz="1100" b="1" dirty="0">
                <a:solidFill>
                  <a:schemeClr val="dk1"/>
                </a:solidFill>
              </a:rPr>
              <a:t>를 취소해야 합니다</a:t>
            </a:r>
            <a:r>
              <a:rPr lang="en-US" altLang="ko-KR" sz="1100" b="1" dirty="0">
                <a:solidFill>
                  <a:schemeClr val="dk1"/>
                </a:solidFill>
              </a:rPr>
              <a:t>. Resource</a:t>
            </a:r>
            <a:r>
              <a:rPr lang="ko-KR" altLang="en-US" sz="1100" b="1" dirty="0">
                <a:solidFill>
                  <a:schemeClr val="dk1"/>
                </a:solidFill>
              </a:rPr>
              <a:t>만 변경 가능합니다</a:t>
            </a:r>
            <a:r>
              <a:rPr lang="en-US" altLang="ko-KR" sz="1100" b="1" dirty="0">
                <a:solidFill>
                  <a:schemeClr val="dk1"/>
                </a:solidFill>
              </a:rPr>
              <a:t>.</a:t>
            </a:r>
          </a:p>
        </p:txBody>
      </p:sp>
      <p:sp>
        <p:nvSpPr>
          <p:cNvPr id="23" name="Google Shape;90;p12"/>
          <p:cNvSpPr txBox="1"/>
          <p:nvPr/>
        </p:nvSpPr>
        <p:spPr>
          <a:xfrm>
            <a:off x="2153919" y="2065867"/>
            <a:ext cx="5879253" cy="94149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3508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idx="4294967295"/>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5. </a:t>
            </a:r>
            <a:r>
              <a:rPr lang="ko-KR" altLang="en-US" sz="3000" b="1" dirty="0">
                <a:solidFill>
                  <a:schemeClr val="dk1"/>
                </a:solidFill>
                <a:latin typeface="Malgun Gothic"/>
                <a:ea typeface="Malgun Gothic"/>
                <a:cs typeface="Malgun Gothic"/>
                <a:sym typeface="Malgun Gothic"/>
              </a:rPr>
              <a:t>모델 저장하기</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r>
              <a:rPr lang="en-US" dirty="0"/>
              <a:t>5</a:t>
            </a:r>
            <a:r>
              <a:rPr lang="en-US" sz="1400" b="0" i="0" u="none" strike="noStrike" cap="none" dirty="0">
                <a:solidFill>
                  <a:srgbClr val="000000"/>
                </a:solidFill>
                <a:latin typeface="Arial"/>
                <a:ea typeface="Arial"/>
                <a:cs typeface="Arial"/>
                <a:sym typeface="Arial"/>
              </a:rPr>
              <a:t>.1 Models</a:t>
            </a:r>
          </a:p>
          <a:p>
            <a:pPr>
              <a:lnSpc>
                <a:spcPct val="150000"/>
              </a:lnSpc>
            </a:pPr>
            <a:r>
              <a:rPr lang="en-US" altLang="ko-KR" dirty="0">
                <a:solidFill>
                  <a:schemeClr val="dk1"/>
                </a:solidFill>
              </a:rPr>
              <a:t> 5.2 </a:t>
            </a:r>
            <a:r>
              <a:rPr lang="ko-KR" altLang="en-US" dirty="0">
                <a:solidFill>
                  <a:schemeClr val="dk1"/>
                </a:solidFill>
              </a:rPr>
              <a:t>포맷 변환</a:t>
            </a:r>
            <a:endParaRPr lang="en-US" altLang="ko-KR" dirty="0">
              <a:solidFill>
                <a:schemeClr val="dk1"/>
              </a:solidFill>
            </a:endParaRPr>
          </a:p>
        </p:txBody>
      </p:sp>
    </p:spTree>
    <p:extLst>
      <p:ext uri="{BB962C8B-B14F-4D97-AF65-F5344CB8AC3E}">
        <p14:creationId xmlns:p14="http://schemas.microsoft.com/office/powerpoint/2010/main" val="1182050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그림 2">
            <a:extLst>
              <a:ext uri="{FF2B5EF4-FFF2-40B4-BE49-F238E27FC236}">
                <a16:creationId xmlns:a16="http://schemas.microsoft.com/office/drawing/2014/main" id="{0961ADB1-E206-4735-ADFA-93B5C038582F}"/>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49</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5.1 Models</a:t>
            </a: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r>
              <a:rPr lang="en-US" altLang="ko-KR" sz="1100" b="1" dirty="0">
                <a:solidFill>
                  <a:schemeClr val="dk1"/>
                </a:solidFill>
              </a:rPr>
              <a:t>Experiment</a:t>
            </a:r>
            <a:r>
              <a:rPr lang="ko-KR" altLang="en-US" sz="1100" b="1" dirty="0">
                <a:solidFill>
                  <a:schemeClr val="dk1"/>
                </a:solidFill>
              </a:rPr>
              <a:t>에서 </a:t>
            </a:r>
            <a:r>
              <a:rPr lang="en-US" altLang="ko-KR" sz="1100" b="1" dirty="0">
                <a:solidFill>
                  <a:schemeClr val="dk1"/>
                </a:solidFill>
              </a:rPr>
              <a:t>Register Model</a:t>
            </a:r>
            <a:r>
              <a:rPr lang="ko-KR" altLang="en-US" sz="1100" b="1" dirty="0">
                <a:solidFill>
                  <a:schemeClr val="dk1"/>
                </a:solidFill>
              </a:rPr>
              <a:t>을 통해 저장하면</a:t>
            </a:r>
            <a:r>
              <a:rPr lang="en-US" altLang="ko-KR" sz="1100" b="1" dirty="0">
                <a:solidFill>
                  <a:schemeClr val="dk1"/>
                </a:solidFill>
              </a:rPr>
              <a:t>, </a:t>
            </a:r>
            <a:r>
              <a:rPr lang="ko-KR" altLang="en-US" sz="1100" b="1" dirty="0">
                <a:solidFill>
                  <a:schemeClr val="dk1"/>
                </a:solidFill>
              </a:rPr>
              <a:t>같은 그룹 내에서 공유할 수 있도록 </a:t>
            </a:r>
            <a:r>
              <a:rPr lang="en-US" altLang="ko-KR" sz="1100" b="1" dirty="0">
                <a:solidFill>
                  <a:schemeClr val="dk1"/>
                </a:solidFill>
              </a:rPr>
              <a:t>Model Repository</a:t>
            </a:r>
            <a:r>
              <a:rPr lang="ko-KR" altLang="en-US" sz="1100" b="1" dirty="0">
                <a:solidFill>
                  <a:schemeClr val="dk1"/>
                </a:solidFill>
              </a:rPr>
              <a:t>에 등록이 됩니다</a:t>
            </a:r>
            <a:r>
              <a:rPr lang="en-US" altLang="ko-KR" sz="1100" b="1" dirty="0">
                <a:solidFill>
                  <a:schemeClr val="dk1"/>
                </a:solidFill>
              </a:rPr>
              <a:t>.</a:t>
            </a:r>
          </a:p>
          <a:p>
            <a:r>
              <a:rPr lang="ko-KR" altLang="en-US" sz="1100" b="1" dirty="0">
                <a:solidFill>
                  <a:schemeClr val="dk1"/>
                </a:solidFill>
              </a:rPr>
              <a:t>모델을 선택하면 상세 화면으로 이동됩니다</a:t>
            </a:r>
            <a:r>
              <a:rPr lang="en-US" altLang="ko-KR" sz="1100" b="1" dirty="0">
                <a:solidFill>
                  <a:schemeClr val="dk1"/>
                </a:solidFill>
              </a:rPr>
              <a:t>.</a:t>
            </a:r>
          </a:p>
        </p:txBody>
      </p:sp>
      <p:sp>
        <p:nvSpPr>
          <p:cNvPr id="16" name="Google Shape;90;p12"/>
          <p:cNvSpPr txBox="1"/>
          <p:nvPr/>
        </p:nvSpPr>
        <p:spPr>
          <a:xfrm>
            <a:off x="2064845" y="2386147"/>
            <a:ext cx="6057400" cy="247924"/>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637722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243544" y="187576"/>
            <a:ext cx="4993220" cy="381000"/>
          </a:xfrm>
          <a:prstGeom prst="rect">
            <a:avLst/>
          </a:prstGeom>
        </p:spPr>
        <p:txBody>
          <a:bodyPr vert="horz" lIns="68580" tIns="34290" rIns="68580" bIns="34290" rtlCol="0" anchor="ctr">
            <a:normAutofit/>
          </a:bodyPr>
          <a:lstStyle>
            <a:lvl1pPr algn="l" defTabSz="914400" rtl="0" eaLnBrk="1" latinLnBrk="1" hangingPunct="1">
              <a:spcBef>
                <a:spcPct val="0"/>
              </a:spcBef>
              <a:buNone/>
              <a:defRPr sz="2600" kern="1200">
                <a:solidFill>
                  <a:schemeClr val="tx1"/>
                </a:solidFill>
                <a:latin typeface="현대하모니 M" pitchFamily="18" charset="-127"/>
                <a:ea typeface="현대하모니 M" pitchFamily="18" charset="-127"/>
                <a:cs typeface="+mj-cs"/>
              </a:defRPr>
            </a:lvl1pPr>
          </a:lstStyle>
          <a:p>
            <a:pPr fontAlgn="base">
              <a:spcAft>
                <a:spcPct val="0"/>
              </a:spcAft>
            </a:pPr>
            <a:r>
              <a:rPr kumimoji="1" lang="ko-KR" altLang="en-US" sz="1600" b="1">
                <a:solidFill>
                  <a:srgbClr val="000000"/>
                </a:solidFill>
                <a:latin typeface="맑은 고딕" panose="020B0503020000020004" pitchFamily="50" charset="-127"/>
                <a:ea typeface="맑은 고딕" panose="020B0503020000020004" pitchFamily="50" charset="-127"/>
              </a:rPr>
              <a:t>상세 기능 목록</a:t>
            </a:r>
            <a:endParaRPr kumimoji="1" lang="ko-KR" altLang="en-US" sz="1600" b="1" dirty="0">
              <a:solidFill>
                <a:srgbClr val="000000"/>
              </a:solidFill>
              <a:latin typeface="맑은 고딕" panose="020B0503020000020004" pitchFamily="50" charset="-127"/>
              <a:ea typeface="맑은 고딕" panose="020B0503020000020004" pitchFamily="50" charset="-127"/>
            </a:endParaRPr>
          </a:p>
        </p:txBody>
      </p:sp>
      <p:graphicFrame>
        <p:nvGraphicFramePr>
          <p:cNvPr id="2" name="표 2">
            <a:extLst>
              <a:ext uri="{FF2B5EF4-FFF2-40B4-BE49-F238E27FC236}">
                <a16:creationId xmlns:a16="http://schemas.microsoft.com/office/drawing/2014/main" id="{A6D9C69C-8079-49B2-9D60-278AC1EDAF02}"/>
              </a:ext>
            </a:extLst>
          </p:cNvPr>
          <p:cNvGraphicFramePr>
            <a:graphicFrameLocks noGrp="1"/>
          </p:cNvGraphicFramePr>
          <p:nvPr>
            <p:extLst>
              <p:ext uri="{D42A27DB-BD31-4B8C-83A1-F6EECF244321}">
                <p14:modId xmlns:p14="http://schemas.microsoft.com/office/powerpoint/2010/main" val="3244230359"/>
              </p:ext>
            </p:extLst>
          </p:nvPr>
        </p:nvGraphicFramePr>
        <p:xfrm>
          <a:off x="532804" y="762067"/>
          <a:ext cx="8438013" cy="4109237"/>
        </p:xfrm>
        <a:graphic>
          <a:graphicData uri="http://schemas.openxmlformats.org/drawingml/2006/table">
            <a:tbl>
              <a:tblPr firstRow="1" bandRow="1">
                <a:tableStyleId>{7E9639D4-E3E2-4D34-9284-5A2195B3D0D7}</a:tableStyleId>
              </a:tblPr>
              <a:tblGrid>
                <a:gridCol w="994336">
                  <a:extLst>
                    <a:ext uri="{9D8B030D-6E8A-4147-A177-3AD203B41FA5}">
                      <a16:colId xmlns:a16="http://schemas.microsoft.com/office/drawing/2014/main" val="3540316327"/>
                    </a:ext>
                  </a:extLst>
                </a:gridCol>
                <a:gridCol w="3083921">
                  <a:extLst>
                    <a:ext uri="{9D8B030D-6E8A-4147-A177-3AD203B41FA5}">
                      <a16:colId xmlns:a16="http://schemas.microsoft.com/office/drawing/2014/main" val="220327465"/>
                    </a:ext>
                  </a:extLst>
                </a:gridCol>
                <a:gridCol w="1053457">
                  <a:extLst>
                    <a:ext uri="{9D8B030D-6E8A-4147-A177-3AD203B41FA5}">
                      <a16:colId xmlns:a16="http://schemas.microsoft.com/office/drawing/2014/main" val="1362793687"/>
                    </a:ext>
                  </a:extLst>
                </a:gridCol>
                <a:gridCol w="3306299">
                  <a:extLst>
                    <a:ext uri="{9D8B030D-6E8A-4147-A177-3AD203B41FA5}">
                      <a16:colId xmlns:a16="http://schemas.microsoft.com/office/drawing/2014/main" val="500625782"/>
                    </a:ext>
                  </a:extLst>
                </a:gridCol>
              </a:tblGrid>
              <a:tr h="268757">
                <a:tc>
                  <a:txBody>
                    <a:bodyPr/>
                    <a:lstStyle/>
                    <a:p>
                      <a:pPr algn="ctr" latinLnBrk="1"/>
                      <a:r>
                        <a:rPr lang="ko-KR" altLang="en-US" sz="900" dirty="0">
                          <a:solidFill>
                            <a:schemeClr val="bg1"/>
                          </a:solidFill>
                        </a:rPr>
                        <a:t>단계</a:t>
                      </a:r>
                    </a:p>
                  </a:txBody>
                  <a:tcPr marL="68580" marR="68580" marT="34290" marB="34290" anchor="ctr"/>
                </a:tc>
                <a:tc>
                  <a:txBody>
                    <a:bodyPr/>
                    <a:lstStyle/>
                    <a:p>
                      <a:pPr algn="ctr" latinLnBrk="1"/>
                      <a:r>
                        <a:rPr lang="ko-KR" altLang="en-US" sz="900" dirty="0">
                          <a:solidFill>
                            <a:schemeClr val="bg1"/>
                          </a:solidFill>
                        </a:rPr>
                        <a:t>기능</a:t>
                      </a:r>
                    </a:p>
                  </a:txBody>
                  <a:tcPr marL="68580" marR="68580" marT="34290" marB="34290" anchor="ctr"/>
                </a:tc>
                <a:tc>
                  <a:txBody>
                    <a:bodyPr/>
                    <a:lstStyle/>
                    <a:p>
                      <a:pPr algn="ctr" latinLnBrk="1"/>
                      <a:r>
                        <a:rPr lang="ko-KR" altLang="en-US" sz="900" dirty="0">
                          <a:solidFill>
                            <a:schemeClr val="bg1"/>
                          </a:solidFill>
                        </a:rPr>
                        <a:t>단계</a:t>
                      </a:r>
                    </a:p>
                  </a:txBody>
                  <a:tcPr marL="68580" marR="68580" marT="34290" marB="34290" anchor="ctr"/>
                </a:tc>
                <a:tc>
                  <a:txBody>
                    <a:bodyPr/>
                    <a:lstStyle/>
                    <a:p>
                      <a:pPr algn="ctr" latinLnBrk="1"/>
                      <a:r>
                        <a:rPr lang="ko-KR" altLang="en-US" sz="900" dirty="0">
                          <a:solidFill>
                            <a:schemeClr val="bg1"/>
                          </a:solidFill>
                        </a:rPr>
                        <a:t>기능</a:t>
                      </a:r>
                    </a:p>
                  </a:txBody>
                  <a:tcPr marL="68580" marR="68580" marT="34290" marB="34290" anchor="ctr"/>
                </a:tc>
                <a:extLst>
                  <a:ext uri="{0D108BD9-81ED-4DB2-BD59-A6C34878D82A}">
                    <a16:rowId xmlns:a16="http://schemas.microsoft.com/office/drawing/2014/main" val="3067085463"/>
                  </a:ext>
                </a:extLst>
              </a:tr>
              <a:tr h="1303020">
                <a:tc>
                  <a:txBody>
                    <a:bodyPr/>
                    <a:lstStyle/>
                    <a:p>
                      <a:pPr algn="l" latinLnBrk="1"/>
                      <a:r>
                        <a:rPr lang="en-US" altLang="ko-KR" sz="900" dirty="0">
                          <a:solidFill>
                            <a:schemeClr val="tx1"/>
                          </a:solidFill>
                        </a:rPr>
                        <a:t>0.</a:t>
                      </a:r>
                      <a:r>
                        <a:rPr lang="ko-KR" altLang="en-US" sz="900" dirty="0">
                          <a:solidFill>
                            <a:schemeClr val="tx1"/>
                          </a:solidFill>
                        </a:rPr>
                        <a:t>공통</a:t>
                      </a:r>
                    </a:p>
                  </a:txBody>
                  <a:tcPr marL="68580" marR="68580" marT="34290" marB="34290" anchor="ctr"/>
                </a:tc>
                <a:tc>
                  <a:txBody>
                    <a:bodyPr/>
                    <a:lstStyle/>
                    <a:p>
                      <a:pPr marL="171450" indent="-171450" latinLnBrk="1">
                        <a:buFont typeface="Arial" panose="020B0604020202020204" pitchFamily="34" charset="0"/>
                        <a:buChar char="•"/>
                      </a:pPr>
                      <a:r>
                        <a:rPr lang="ko-KR" altLang="en-US" sz="900" dirty="0">
                          <a:solidFill>
                            <a:schemeClr val="tx1"/>
                          </a:solidFill>
                        </a:rPr>
                        <a:t>사용자 관리</a:t>
                      </a:r>
                      <a:r>
                        <a:rPr lang="en-US" altLang="ko-KR" sz="900" dirty="0">
                          <a:solidFill>
                            <a:schemeClr val="tx1"/>
                          </a:solidFill>
                        </a:rPr>
                        <a:t>(</a:t>
                      </a:r>
                      <a:r>
                        <a:rPr lang="ko-KR" altLang="en-US" sz="900" dirty="0">
                          <a:solidFill>
                            <a:schemeClr val="tx1"/>
                          </a:solidFill>
                        </a:rPr>
                        <a:t>모델 개발자</a:t>
                      </a:r>
                      <a:r>
                        <a:rPr lang="en-US" altLang="ko-KR" sz="900" dirty="0">
                          <a:solidFill>
                            <a:schemeClr val="tx1"/>
                          </a:solidFill>
                        </a:rPr>
                        <a:t>, </a:t>
                      </a:r>
                      <a:r>
                        <a:rPr lang="ko-KR" altLang="en-US" sz="900" dirty="0">
                          <a:solidFill>
                            <a:schemeClr val="tx1"/>
                          </a:solidFill>
                        </a:rPr>
                        <a:t>관리자</a:t>
                      </a:r>
                      <a:r>
                        <a:rPr lang="en-US" altLang="ko-KR" sz="900" dirty="0">
                          <a:solidFill>
                            <a:schemeClr val="tx1"/>
                          </a:solidFill>
                        </a:rPr>
                        <a:t>, Annotator)</a:t>
                      </a:r>
                    </a:p>
                    <a:p>
                      <a:pPr marL="171450" indent="-171450" latinLnBrk="1">
                        <a:buFont typeface="Arial" panose="020B0604020202020204" pitchFamily="34" charset="0"/>
                        <a:buChar char="•"/>
                      </a:pPr>
                      <a:r>
                        <a:rPr lang="ko-KR" altLang="en-US" sz="900" b="1" dirty="0">
                          <a:solidFill>
                            <a:schemeClr val="tx1"/>
                          </a:solidFill>
                        </a:rPr>
                        <a:t>사용자 별 권한 관리</a:t>
                      </a:r>
                      <a:endParaRPr lang="en-US" altLang="ko-KR" sz="900" b="1" dirty="0">
                        <a:solidFill>
                          <a:schemeClr val="tx1"/>
                        </a:solidFill>
                      </a:endParaRPr>
                    </a:p>
                    <a:p>
                      <a:pPr marL="171450" indent="-171450" latinLnBrk="1">
                        <a:buFont typeface="Arial" panose="020B0604020202020204" pitchFamily="34" charset="0"/>
                        <a:buChar char="•"/>
                      </a:pPr>
                      <a:r>
                        <a:rPr lang="ko-KR" altLang="en-US" sz="900">
                          <a:solidFill>
                            <a:schemeClr val="tx1"/>
                          </a:solidFill>
                        </a:rPr>
                        <a:t>사용자그룹 관리</a:t>
                      </a:r>
                      <a:r>
                        <a:rPr lang="en-US" altLang="ko-KR" sz="900" dirty="0">
                          <a:solidFill>
                            <a:schemeClr val="tx1"/>
                          </a:solidFill>
                        </a:rPr>
                        <a:t>, </a:t>
                      </a:r>
                      <a:r>
                        <a:rPr lang="ko-KR" altLang="en-US" sz="900" dirty="0">
                          <a:solidFill>
                            <a:schemeClr val="tx1"/>
                          </a:solidFill>
                        </a:rPr>
                        <a:t>그룹별 모델 개발자 관리</a:t>
                      </a:r>
                      <a:endParaRPr lang="en-US" altLang="ko-KR" sz="900" dirty="0">
                        <a:solidFill>
                          <a:schemeClr val="tx1"/>
                        </a:solidFill>
                      </a:endParaRPr>
                    </a:p>
                    <a:p>
                      <a:pPr marL="171450" indent="-171450" latinLnBrk="1">
                        <a:buFont typeface="Arial" panose="020B0604020202020204" pitchFamily="34" charset="0"/>
                        <a:buChar char="•"/>
                      </a:pPr>
                      <a:r>
                        <a:rPr lang="en-US" altLang="ko-KR" sz="900" dirty="0">
                          <a:solidFill>
                            <a:schemeClr val="tx1"/>
                          </a:solidFill>
                        </a:rPr>
                        <a:t>Project </a:t>
                      </a:r>
                      <a:r>
                        <a:rPr lang="ko-KR" altLang="en-US" sz="900" dirty="0">
                          <a:solidFill>
                            <a:schemeClr val="tx1"/>
                          </a:solidFill>
                        </a:rPr>
                        <a:t>관리</a:t>
                      </a:r>
                      <a:endParaRPr lang="en-US" altLang="ko-KR" sz="900" dirty="0">
                        <a:solidFill>
                          <a:schemeClr val="tx1"/>
                        </a:solidFill>
                      </a:endParaRPr>
                    </a:p>
                    <a:p>
                      <a:pPr marL="171450" indent="-171450" latinLnBrk="1">
                        <a:buFont typeface="Arial" panose="020B0604020202020204" pitchFamily="34" charset="0"/>
                        <a:buChar char="•"/>
                      </a:pPr>
                      <a:r>
                        <a:rPr lang="en-US" altLang="ko-KR" sz="900" b="1" dirty="0">
                          <a:solidFill>
                            <a:schemeClr val="tx1"/>
                          </a:solidFill>
                        </a:rPr>
                        <a:t>Project </a:t>
                      </a:r>
                      <a:r>
                        <a:rPr lang="ko-KR" altLang="en-US" sz="900" b="1" dirty="0">
                          <a:solidFill>
                            <a:schemeClr val="tx1"/>
                          </a:solidFill>
                        </a:rPr>
                        <a:t>별 </a:t>
                      </a:r>
                      <a:r>
                        <a:rPr lang="en-US" altLang="ko-KR" sz="900" b="1" dirty="0">
                          <a:solidFill>
                            <a:schemeClr val="tx1"/>
                          </a:solidFill>
                        </a:rPr>
                        <a:t>Templates, Dataset, Experiments </a:t>
                      </a:r>
                      <a:r>
                        <a:rPr lang="ko-KR" altLang="en-US" sz="900" b="1" dirty="0">
                          <a:solidFill>
                            <a:schemeClr val="tx1"/>
                          </a:solidFill>
                        </a:rPr>
                        <a:t>관리</a:t>
                      </a:r>
                    </a:p>
                    <a:p>
                      <a:pPr marL="171450" indent="-171450" latinLnBrk="1">
                        <a:buFont typeface="Arial" panose="020B0604020202020204" pitchFamily="34" charset="0"/>
                        <a:buChar char="•"/>
                      </a:pPr>
                      <a:r>
                        <a:rPr lang="ko-KR" altLang="en-US" sz="900" b="1" dirty="0">
                          <a:solidFill>
                            <a:schemeClr val="tx1"/>
                          </a:solidFill>
                        </a:rPr>
                        <a:t>그룹 내 모델 개발자 간 </a:t>
                      </a:r>
                      <a:r>
                        <a:rPr lang="en-US" altLang="ko-KR" sz="900" b="1" dirty="0">
                          <a:solidFill>
                            <a:schemeClr val="tx1"/>
                          </a:solidFill>
                        </a:rPr>
                        <a:t>Dataset sharing</a:t>
                      </a:r>
                      <a:endParaRPr lang="en-US" altLang="ko-KR" sz="900" dirty="0">
                        <a:solidFill>
                          <a:schemeClr val="tx1"/>
                        </a:solidFill>
                      </a:endParaRPr>
                    </a:p>
                    <a:p>
                      <a:pPr marL="171450" indent="-171450" latinLnBrk="1">
                        <a:buFont typeface="Arial" panose="020B0604020202020204" pitchFamily="34" charset="0"/>
                        <a:buChar char="•"/>
                      </a:pPr>
                      <a:r>
                        <a:rPr lang="ko-KR" altLang="en-US" sz="900" dirty="0">
                          <a:solidFill>
                            <a:schemeClr val="tx1"/>
                          </a:solidFill>
                        </a:rPr>
                        <a:t>그룹 내 모델 개발자 간 </a:t>
                      </a:r>
                      <a:r>
                        <a:rPr lang="en-US" altLang="ko-KR" sz="900" dirty="0">
                          <a:solidFill>
                            <a:schemeClr val="tx1"/>
                          </a:solidFill>
                        </a:rPr>
                        <a:t>Train </a:t>
                      </a:r>
                      <a:r>
                        <a:rPr lang="ko-KR" altLang="en-US" sz="900" dirty="0">
                          <a:solidFill>
                            <a:schemeClr val="tx1"/>
                          </a:solidFill>
                        </a:rPr>
                        <a:t>내역 조회</a:t>
                      </a:r>
                      <a:endParaRPr lang="en-US" altLang="ko-KR" sz="900" dirty="0">
                        <a:solidFill>
                          <a:schemeClr val="tx1"/>
                        </a:solidFill>
                      </a:endParaRPr>
                    </a:p>
                    <a:p>
                      <a:pPr marL="171450" indent="-171450" latinLnBrk="1">
                        <a:buFont typeface="Arial" panose="020B0604020202020204" pitchFamily="34" charset="0"/>
                        <a:buChar char="•"/>
                      </a:pPr>
                      <a:r>
                        <a:rPr lang="en-US" altLang="ko-KR" sz="900" dirty="0">
                          <a:solidFill>
                            <a:schemeClr val="tx1"/>
                          </a:solidFill>
                        </a:rPr>
                        <a:t>Information, Alarm </a:t>
                      </a:r>
                      <a:r>
                        <a:rPr lang="ko-KR" altLang="en-US" sz="900" dirty="0">
                          <a:solidFill>
                            <a:schemeClr val="tx1"/>
                          </a:solidFill>
                        </a:rPr>
                        <a:t>관리</a:t>
                      </a:r>
                      <a:endParaRPr lang="en-US" altLang="ko-KR" sz="900" dirty="0">
                        <a:solidFill>
                          <a:schemeClr val="tx1"/>
                        </a:solidFill>
                      </a:endParaRPr>
                    </a:p>
                  </a:txBody>
                  <a:tcPr marL="68580" marR="68580" marT="34290" marB="34290" anchor="ctr"/>
                </a:tc>
                <a:tc>
                  <a:txBody>
                    <a:bodyPr/>
                    <a:lstStyle/>
                    <a:p>
                      <a:pPr marL="0" indent="0" algn="l" latinLnBrk="1">
                        <a:buFontTx/>
                        <a:buNone/>
                      </a:pPr>
                      <a:r>
                        <a:rPr lang="en-US" altLang="ko-KR" sz="900" dirty="0">
                          <a:solidFill>
                            <a:schemeClr val="tx1"/>
                          </a:solidFill>
                        </a:rPr>
                        <a:t>4. </a:t>
                      </a:r>
                      <a:r>
                        <a:rPr lang="ko-KR" altLang="en-US" sz="900" dirty="0">
                          <a:solidFill>
                            <a:schemeClr val="tx1"/>
                          </a:solidFill>
                        </a:rPr>
                        <a:t>모델 구축</a:t>
                      </a:r>
                      <a:r>
                        <a:rPr lang="en-US" altLang="ko-KR" sz="900" dirty="0">
                          <a:solidFill>
                            <a:schemeClr val="tx1"/>
                          </a:solidFill>
                        </a:rPr>
                        <a:t>,</a:t>
                      </a:r>
                    </a:p>
                    <a:p>
                      <a:pPr marL="0" indent="0" algn="l" latinLnBrk="1">
                        <a:buFontTx/>
                        <a:buNone/>
                      </a:pPr>
                      <a:r>
                        <a:rPr lang="en-US" altLang="ko-KR" sz="900" dirty="0">
                          <a:solidFill>
                            <a:schemeClr val="tx1"/>
                          </a:solidFill>
                        </a:rPr>
                        <a:t>   </a:t>
                      </a:r>
                      <a:r>
                        <a:rPr lang="ko-KR" altLang="en-US" sz="900" dirty="0">
                          <a:solidFill>
                            <a:schemeClr val="tx1"/>
                          </a:solidFill>
                        </a:rPr>
                        <a:t>학습</a:t>
                      </a:r>
                    </a:p>
                  </a:txBody>
                  <a:tcPr marL="68580" marR="68580" marT="34290" marB="34290" anchor="ctr"/>
                </a:tc>
                <a:tc>
                  <a:txBody>
                    <a:bodyPr/>
                    <a:lstStyle/>
                    <a:p>
                      <a:pPr marL="171450" indent="-171450" latinLnBrk="1">
                        <a:buFont typeface="Arial" panose="020B0604020202020204" pitchFamily="34" charset="0"/>
                        <a:buChar char="•"/>
                      </a:pPr>
                      <a:r>
                        <a:rPr lang="ko-KR" altLang="en-US" sz="900" kern="1200" dirty="0">
                          <a:solidFill>
                            <a:schemeClr val="tx1"/>
                          </a:solidFill>
                        </a:rPr>
                        <a:t>문제정의에 </a:t>
                      </a:r>
                      <a:r>
                        <a:rPr lang="ko-KR" altLang="en-US" sz="900" kern="1200">
                          <a:solidFill>
                            <a:schemeClr val="tx1"/>
                          </a:solidFill>
                        </a:rPr>
                        <a:t>따른 학습 </a:t>
                      </a:r>
                      <a:r>
                        <a:rPr lang="en-US" altLang="ko-KR" sz="900" kern="1200">
                          <a:solidFill>
                            <a:schemeClr val="tx1"/>
                          </a:solidFill>
                        </a:rPr>
                        <a:t>Algorithm </a:t>
                      </a:r>
                      <a:r>
                        <a:rPr lang="ko-KR" altLang="en-US" sz="900" kern="1200" dirty="0">
                          <a:solidFill>
                            <a:schemeClr val="tx1"/>
                          </a:solidFill>
                        </a:rPr>
                        <a:t>관리</a:t>
                      </a:r>
                      <a:endParaRPr lang="en-US" altLang="ko-KR" sz="900" kern="1200" dirty="0">
                        <a:solidFill>
                          <a:schemeClr val="tx1"/>
                        </a:solidFill>
                      </a:endParaRPr>
                    </a:p>
                    <a:p>
                      <a:pPr marL="171450" indent="-171450" latinLnBrk="1">
                        <a:buFont typeface="Arial" panose="020B0604020202020204" pitchFamily="34" charset="0"/>
                        <a:buChar char="•"/>
                      </a:pPr>
                      <a:r>
                        <a:rPr lang="ko-KR" altLang="en-US" sz="900" b="0" kern="1200">
                          <a:solidFill>
                            <a:schemeClr val="tx1"/>
                          </a:solidFill>
                        </a:rPr>
                        <a:t>데이터 준비 단계에서 선택한 데이터에 대해 모델을 학습하는 실험</a:t>
                      </a:r>
                      <a:r>
                        <a:rPr lang="en-US" altLang="ko-KR" sz="900" b="0" kern="1200">
                          <a:solidFill>
                            <a:schemeClr val="tx1"/>
                          </a:solidFill>
                        </a:rPr>
                        <a:t>(Experiment)</a:t>
                      </a:r>
                      <a:r>
                        <a:rPr lang="ko-KR" altLang="en-US" sz="900" b="0" kern="1200">
                          <a:solidFill>
                            <a:schemeClr val="tx1"/>
                          </a:solidFill>
                        </a:rPr>
                        <a:t>을 다양한 방식으로 수행</a:t>
                      </a:r>
                      <a:endParaRPr lang="en-US" altLang="ko-KR" sz="900" b="0" kern="1200">
                        <a:solidFill>
                          <a:schemeClr val="tx1"/>
                        </a:solidFill>
                      </a:endParaRPr>
                    </a:p>
                    <a:p>
                      <a:pPr marL="628650" lvl="1" indent="-171450" latinLnBrk="1">
                        <a:buFont typeface="Arial" panose="020B0604020202020204" pitchFamily="34" charset="0"/>
                        <a:buChar char="•"/>
                      </a:pPr>
                      <a:r>
                        <a:rPr lang="en-US" altLang="ko-KR" sz="900" b="1" kern="1200">
                          <a:solidFill>
                            <a:schemeClr val="tx1"/>
                          </a:solidFill>
                        </a:rPr>
                        <a:t>Manual </a:t>
                      </a:r>
                      <a:r>
                        <a:rPr lang="en-US" altLang="ko-KR" sz="900" b="1" kern="1200" dirty="0">
                          <a:solidFill>
                            <a:schemeClr val="tx1"/>
                          </a:solidFill>
                        </a:rPr>
                        <a:t>Train, </a:t>
                      </a:r>
                      <a:r>
                        <a:rPr lang="en-US" altLang="ko-KR" sz="900" b="1" kern="1200" dirty="0" err="1">
                          <a:solidFill>
                            <a:schemeClr val="tx1"/>
                          </a:solidFill>
                        </a:rPr>
                        <a:t>AutoML</a:t>
                      </a:r>
                      <a:r>
                        <a:rPr lang="en-US" altLang="ko-KR" sz="900" b="1" kern="1200" dirty="0">
                          <a:solidFill>
                            <a:schemeClr val="tx1"/>
                          </a:solidFill>
                        </a:rPr>
                        <a:t> Train </a:t>
                      </a:r>
                      <a:r>
                        <a:rPr lang="ko-KR" altLang="en-US" sz="900" b="1" kern="1200" dirty="0">
                          <a:solidFill>
                            <a:schemeClr val="tx1"/>
                          </a:solidFill>
                        </a:rPr>
                        <a:t>생성</a:t>
                      </a:r>
                      <a:endParaRPr lang="en-US" altLang="ko-KR" sz="900" b="1" kern="1200" dirty="0">
                        <a:solidFill>
                          <a:schemeClr val="tx1"/>
                        </a:solidFill>
                      </a:endParaRPr>
                    </a:p>
                    <a:p>
                      <a:pPr marL="628650" lvl="1" indent="-171450" latinLnBrk="1">
                        <a:buFont typeface="Arial" panose="020B0604020202020204" pitchFamily="34" charset="0"/>
                        <a:buChar char="•"/>
                      </a:pPr>
                      <a:r>
                        <a:rPr lang="en-US" altLang="ko-KR" sz="900" b="1" kern="1200">
                          <a:solidFill>
                            <a:schemeClr val="tx1"/>
                          </a:solidFill>
                        </a:rPr>
                        <a:t>Hyper-Parameter </a:t>
                      </a:r>
                      <a:r>
                        <a:rPr lang="ko-KR" altLang="en-US" sz="900" b="1" kern="1200">
                          <a:solidFill>
                            <a:schemeClr val="tx1"/>
                          </a:solidFill>
                        </a:rPr>
                        <a:t>최적화 </a:t>
                      </a:r>
                      <a:r>
                        <a:rPr lang="en-US" altLang="ko-KR" sz="900" b="1" kern="1200">
                          <a:solidFill>
                            <a:schemeClr val="tx1"/>
                          </a:solidFill>
                        </a:rPr>
                        <a:t>(HPO)</a:t>
                      </a:r>
                      <a:endParaRPr lang="en-US" altLang="ko-KR" sz="900" b="1" kern="1200" dirty="0">
                        <a:solidFill>
                          <a:schemeClr val="tx1"/>
                        </a:solidFill>
                      </a:endParaRPr>
                    </a:p>
                    <a:p>
                      <a:pPr marL="171450" indent="-171450" latinLnBrk="1">
                        <a:buFont typeface="Arial" panose="020B0604020202020204" pitchFamily="34" charset="0"/>
                        <a:buChar char="•"/>
                      </a:pPr>
                      <a:r>
                        <a:rPr lang="en-US" altLang="ko-KR" sz="900" b="1" kern="1200" dirty="0">
                          <a:solidFill>
                            <a:schemeClr val="tx1"/>
                          </a:solidFill>
                        </a:rPr>
                        <a:t>Algorithm</a:t>
                      </a:r>
                      <a:r>
                        <a:rPr lang="ko-KR" altLang="en-US" sz="900" b="1" kern="1200" dirty="0">
                          <a:solidFill>
                            <a:schemeClr val="tx1"/>
                          </a:solidFill>
                        </a:rPr>
                        <a:t>에 따른 적정 </a:t>
                      </a:r>
                      <a:r>
                        <a:rPr lang="en-US" altLang="ko-KR" sz="900" b="1" kern="1200" dirty="0">
                          <a:solidFill>
                            <a:schemeClr val="tx1"/>
                          </a:solidFill>
                        </a:rPr>
                        <a:t>Resource </a:t>
                      </a:r>
                      <a:r>
                        <a:rPr lang="ko-KR" altLang="en-US" sz="900" b="1" kern="1200" dirty="0">
                          <a:solidFill>
                            <a:schemeClr val="tx1"/>
                          </a:solidFill>
                        </a:rPr>
                        <a:t>할당</a:t>
                      </a:r>
                      <a:r>
                        <a:rPr lang="en-US" altLang="ko-KR" sz="900" b="1" kern="1200" dirty="0">
                          <a:solidFill>
                            <a:schemeClr val="tx1"/>
                          </a:solidFill>
                        </a:rPr>
                        <a:t>(Preset </a:t>
                      </a:r>
                      <a:r>
                        <a:rPr lang="ko-KR" altLang="en-US" sz="900" b="1" kern="1200" dirty="0">
                          <a:solidFill>
                            <a:schemeClr val="tx1"/>
                          </a:solidFill>
                        </a:rPr>
                        <a:t>기능</a:t>
                      </a:r>
                      <a:r>
                        <a:rPr lang="en-US" altLang="ko-KR" sz="900" b="1" kern="1200" dirty="0">
                          <a:solidFill>
                            <a:schemeClr val="tx1"/>
                          </a:solidFill>
                        </a:rPr>
                        <a:t>)</a:t>
                      </a:r>
                    </a:p>
                    <a:p>
                      <a:pPr marL="171450" indent="-171450" latinLnBrk="1">
                        <a:buFont typeface="Arial" panose="020B0604020202020204" pitchFamily="34" charset="0"/>
                        <a:buChar char="•"/>
                      </a:pPr>
                      <a:r>
                        <a:rPr lang="ko-KR" altLang="en-US" sz="900" kern="1200" dirty="0">
                          <a:solidFill>
                            <a:schemeClr val="tx1"/>
                          </a:solidFill>
                        </a:rPr>
                        <a:t>계산 클러스터에 자원 요청</a:t>
                      </a:r>
                      <a:endParaRPr lang="en-US" altLang="ko-KR" sz="900" kern="1200" dirty="0">
                        <a:solidFill>
                          <a:schemeClr val="tx1"/>
                        </a:solidFill>
                      </a:endParaRPr>
                    </a:p>
                    <a:p>
                      <a:pPr marL="171450" indent="-171450" latinLnBrk="1">
                        <a:buFont typeface="Arial" panose="020B0604020202020204" pitchFamily="34" charset="0"/>
                        <a:buChar char="•"/>
                      </a:pPr>
                      <a:r>
                        <a:rPr lang="en-US" altLang="ko-KR" sz="900" kern="1200">
                          <a:solidFill>
                            <a:schemeClr val="tx1"/>
                          </a:solidFill>
                        </a:rPr>
                        <a:t>Training </a:t>
                      </a:r>
                      <a:r>
                        <a:rPr lang="ko-KR" altLang="en-US" sz="900" kern="1200" dirty="0">
                          <a:solidFill>
                            <a:schemeClr val="tx1"/>
                          </a:solidFill>
                        </a:rPr>
                        <a:t>상태 및 </a:t>
                      </a:r>
                      <a:r>
                        <a:rPr lang="ko-KR" altLang="en-US" sz="900" kern="1200">
                          <a:solidFill>
                            <a:schemeClr val="tx1"/>
                          </a:solidFill>
                        </a:rPr>
                        <a:t>결과 조회</a:t>
                      </a:r>
                      <a:r>
                        <a:rPr lang="en-US" altLang="ko-KR" sz="900" kern="1200">
                          <a:solidFill>
                            <a:schemeClr val="tx1"/>
                          </a:solidFill>
                        </a:rPr>
                        <a:t>, </a:t>
                      </a:r>
                      <a:r>
                        <a:rPr lang="ko-KR" altLang="en-US" sz="900" kern="1200">
                          <a:solidFill>
                            <a:schemeClr val="tx1"/>
                          </a:solidFill>
                        </a:rPr>
                        <a:t>모델 비교</a:t>
                      </a:r>
                      <a:r>
                        <a:rPr lang="en-US" altLang="ko-KR" sz="900" kern="1200">
                          <a:solidFill>
                            <a:schemeClr val="tx1"/>
                          </a:solidFill>
                        </a:rPr>
                        <a:t>, </a:t>
                      </a:r>
                      <a:r>
                        <a:rPr lang="ko-KR" altLang="en-US" sz="900" kern="1200">
                          <a:solidFill>
                            <a:schemeClr val="tx1"/>
                          </a:solidFill>
                        </a:rPr>
                        <a:t>추론 및 배포 연계</a:t>
                      </a:r>
                      <a:endParaRPr lang="en-US" altLang="ko-KR" sz="900" kern="1200" dirty="0">
                        <a:solidFill>
                          <a:schemeClr val="tx1"/>
                        </a:solidFill>
                      </a:endParaRPr>
                    </a:p>
                    <a:p>
                      <a:pPr marL="171450" indent="-171450" latinLnBrk="1">
                        <a:buFont typeface="Arial" panose="020B0604020202020204" pitchFamily="34" charset="0"/>
                        <a:buChar char="•"/>
                      </a:pPr>
                      <a:r>
                        <a:rPr lang="ko-KR" altLang="en-US" sz="900" b="1" kern="1200" dirty="0">
                          <a:solidFill>
                            <a:schemeClr val="tx1"/>
                          </a:solidFill>
                        </a:rPr>
                        <a:t>적정 </a:t>
                      </a:r>
                      <a:r>
                        <a:rPr lang="en-US" altLang="ko-KR" sz="900" b="1" kern="1200" dirty="0">
                          <a:solidFill>
                            <a:schemeClr val="tx1"/>
                          </a:solidFill>
                        </a:rPr>
                        <a:t>Model</a:t>
                      </a:r>
                      <a:r>
                        <a:rPr lang="ko-KR" altLang="en-US" sz="900" b="1" kern="1200" dirty="0">
                          <a:solidFill>
                            <a:schemeClr val="tx1"/>
                          </a:solidFill>
                        </a:rPr>
                        <a:t>에 대해 향후 재사용을 위한 </a:t>
                      </a:r>
                      <a:r>
                        <a:rPr lang="en-US" altLang="ko-KR" sz="900" b="1" kern="1200" dirty="0">
                          <a:solidFill>
                            <a:schemeClr val="tx1"/>
                          </a:solidFill>
                        </a:rPr>
                        <a:t>Template </a:t>
                      </a:r>
                      <a:r>
                        <a:rPr lang="ko-KR" altLang="en-US" sz="900" b="1" kern="1200" dirty="0">
                          <a:solidFill>
                            <a:schemeClr val="tx1"/>
                          </a:solidFill>
                        </a:rPr>
                        <a:t>설정</a:t>
                      </a:r>
                      <a:endParaRPr lang="ko-KR" altLang="en-US" sz="900" b="1" kern="1200" dirty="0">
                        <a:solidFill>
                          <a:schemeClr val="tx1"/>
                        </a:solidFill>
                        <a:latin typeface="+mn-lt"/>
                        <a:ea typeface="+mn-ea"/>
                        <a:cs typeface="+mn-cs"/>
                      </a:endParaRPr>
                    </a:p>
                  </a:txBody>
                  <a:tcPr marL="68580" marR="68580" marT="34290" marB="34290" anchor="ctr"/>
                </a:tc>
                <a:extLst>
                  <a:ext uri="{0D108BD9-81ED-4DB2-BD59-A6C34878D82A}">
                    <a16:rowId xmlns:a16="http://schemas.microsoft.com/office/drawing/2014/main" val="3853121567"/>
                  </a:ext>
                </a:extLst>
              </a:tr>
              <a:tr h="617220">
                <a:tc>
                  <a:txBody>
                    <a:bodyPr/>
                    <a:lstStyle/>
                    <a:p>
                      <a:pPr marL="0" indent="0" algn="l" latinLnBrk="1">
                        <a:buNone/>
                      </a:pPr>
                      <a:r>
                        <a:rPr lang="en-US" altLang="ko-KR" sz="900" dirty="0">
                          <a:solidFill>
                            <a:schemeClr val="tx1"/>
                          </a:solidFill>
                        </a:rPr>
                        <a:t>1. </a:t>
                      </a:r>
                      <a:r>
                        <a:rPr lang="ko-KR" altLang="en-US" sz="900" dirty="0">
                          <a:solidFill>
                            <a:schemeClr val="tx1"/>
                          </a:solidFill>
                        </a:rPr>
                        <a:t>문제정의</a:t>
                      </a:r>
                    </a:p>
                  </a:txBody>
                  <a:tcPr marL="68580" marR="68580" marT="34290" marB="34290" anchor="ctr"/>
                </a:tc>
                <a:tc>
                  <a:txBody>
                    <a:bodyPr/>
                    <a:lstStyle/>
                    <a:p>
                      <a:pPr marL="171450" indent="-171450" latinLnBrk="1">
                        <a:buFont typeface="Arial" panose="020B0604020202020204" pitchFamily="34" charset="0"/>
                        <a:buChar char="•"/>
                      </a:pPr>
                      <a:r>
                        <a:rPr lang="ko-KR" altLang="en-US" sz="900" dirty="0">
                          <a:solidFill>
                            <a:schemeClr val="tx1"/>
                          </a:solidFill>
                        </a:rPr>
                        <a:t>문제정의 및 </a:t>
                      </a:r>
                      <a:r>
                        <a:rPr lang="en-US" altLang="ko-KR" sz="900" dirty="0">
                          <a:solidFill>
                            <a:schemeClr val="tx1"/>
                          </a:solidFill>
                        </a:rPr>
                        <a:t>Guide </a:t>
                      </a:r>
                      <a:r>
                        <a:rPr lang="ko-KR" altLang="en-US" sz="900" dirty="0">
                          <a:solidFill>
                            <a:schemeClr val="tx1"/>
                          </a:solidFill>
                        </a:rPr>
                        <a:t>정보 </a:t>
                      </a:r>
                      <a:endParaRPr lang="en-US" altLang="ko-KR" sz="900" dirty="0">
                        <a:solidFill>
                          <a:schemeClr val="tx1"/>
                        </a:solidFill>
                      </a:endParaRPr>
                    </a:p>
                    <a:p>
                      <a:pPr marL="171450" indent="-171450" latinLnBrk="1">
                        <a:buFont typeface="Arial" panose="020B0604020202020204" pitchFamily="34" charset="0"/>
                        <a:buChar char="•"/>
                      </a:pPr>
                      <a:r>
                        <a:rPr lang="en-US" altLang="ko-KR" sz="900" b="1">
                          <a:solidFill>
                            <a:schemeClr val="tx1"/>
                          </a:solidFill>
                        </a:rPr>
                        <a:t>Project</a:t>
                      </a:r>
                      <a:r>
                        <a:rPr lang="ko-KR" altLang="en-US" sz="900" b="1">
                          <a:solidFill>
                            <a:schemeClr val="tx1"/>
                          </a:solidFill>
                        </a:rPr>
                        <a:t> 생성</a:t>
                      </a:r>
                      <a:endParaRPr lang="en-US" altLang="ko-KR" sz="900" b="1">
                        <a:solidFill>
                          <a:schemeClr val="tx1"/>
                        </a:solidFill>
                      </a:endParaRPr>
                    </a:p>
                    <a:p>
                      <a:pPr marL="171450" indent="-171450" latinLnBrk="1">
                        <a:buFont typeface="Arial" panose="020B0604020202020204" pitchFamily="34" charset="0"/>
                        <a:buChar char="•"/>
                      </a:pPr>
                      <a:r>
                        <a:rPr lang="ko-KR" altLang="en-US" sz="900">
                          <a:solidFill>
                            <a:schemeClr val="tx1"/>
                          </a:solidFill>
                        </a:rPr>
                        <a:t>딥러닝 프레임워크 설정</a:t>
                      </a:r>
                      <a:r>
                        <a:rPr lang="en-US" altLang="ko-KR" sz="900">
                          <a:solidFill>
                            <a:schemeClr val="tx1"/>
                          </a:solidFill>
                        </a:rPr>
                        <a:t>: Tensorflow, PyTorch</a:t>
                      </a:r>
                      <a:endParaRPr lang="en-US" altLang="ko-KR" sz="900" dirty="0">
                        <a:solidFill>
                          <a:schemeClr val="tx1"/>
                        </a:solidFill>
                      </a:endParaRPr>
                    </a:p>
                    <a:p>
                      <a:pPr marL="171450" indent="-171450" latinLnBrk="1">
                        <a:buFont typeface="Arial" panose="020B0604020202020204" pitchFamily="34" charset="0"/>
                        <a:buChar char="•"/>
                      </a:pPr>
                      <a:r>
                        <a:rPr lang="ko-KR" altLang="en-US" sz="900" b="1" dirty="0">
                          <a:solidFill>
                            <a:schemeClr val="tx1"/>
                          </a:solidFill>
                        </a:rPr>
                        <a:t>템플릿 사용 모드 설정  </a:t>
                      </a:r>
                    </a:p>
                  </a:txBody>
                  <a:tcPr marL="68580" marR="68580" marT="34290" marB="34290" anchor="ctr"/>
                </a:tc>
                <a:tc>
                  <a:txBody>
                    <a:bodyPr/>
                    <a:lstStyle/>
                    <a:p>
                      <a:pPr marL="0" indent="0" algn="l" latinLnBrk="1">
                        <a:buFontTx/>
                        <a:buNone/>
                      </a:pPr>
                      <a:r>
                        <a:rPr lang="en-US" altLang="ko-KR" sz="900" dirty="0">
                          <a:solidFill>
                            <a:schemeClr val="tx1"/>
                          </a:solidFill>
                        </a:rPr>
                        <a:t>5. </a:t>
                      </a:r>
                      <a:r>
                        <a:rPr lang="ko-KR" altLang="en-US" sz="900" dirty="0">
                          <a:solidFill>
                            <a:schemeClr val="tx1"/>
                          </a:solidFill>
                        </a:rPr>
                        <a:t>추론</a:t>
                      </a:r>
                    </a:p>
                  </a:txBody>
                  <a:tcPr marL="68580" marR="68580" marT="34290" marB="34290" anchor="ct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900" dirty="0">
                          <a:solidFill>
                            <a:schemeClr val="tx1"/>
                          </a:solidFill>
                        </a:rPr>
                        <a:t>모델 검증을 위한 </a:t>
                      </a:r>
                      <a:r>
                        <a:rPr lang="en-US" altLang="ko-KR" sz="900" dirty="0">
                          <a:solidFill>
                            <a:schemeClr val="tx1"/>
                          </a:solidFill>
                        </a:rPr>
                        <a:t>Dataset Upload </a:t>
                      </a:r>
                      <a:r>
                        <a:rPr lang="ko-KR" altLang="en-US" sz="900" dirty="0">
                          <a:solidFill>
                            <a:schemeClr val="tx1"/>
                          </a:solidFill>
                        </a:rPr>
                        <a:t>및 </a:t>
                      </a:r>
                      <a:r>
                        <a:rPr lang="en-US" altLang="ko-KR" sz="900" dirty="0">
                          <a:solidFill>
                            <a:schemeClr val="tx1"/>
                          </a:solidFill>
                        </a:rPr>
                        <a:t>Preview</a:t>
                      </a:r>
                    </a:p>
                    <a:p>
                      <a:pPr marL="171450" indent="-171450" latinLnBrk="1">
                        <a:buFont typeface="Arial" panose="020B0604020202020204" pitchFamily="34" charset="0"/>
                        <a:buChar char="•"/>
                      </a:pPr>
                      <a:r>
                        <a:rPr lang="ko-KR" altLang="en-US" sz="900" b="1" dirty="0">
                          <a:solidFill>
                            <a:schemeClr val="tx1"/>
                          </a:solidFill>
                        </a:rPr>
                        <a:t>학습된 </a:t>
                      </a:r>
                      <a:r>
                        <a:rPr lang="ko-KR" altLang="en-US" sz="900" b="1">
                          <a:solidFill>
                            <a:schemeClr val="tx1"/>
                          </a:solidFill>
                        </a:rPr>
                        <a:t>모델 검증을 위한 추론 테스트</a:t>
                      </a:r>
                      <a:endParaRPr lang="en-US" altLang="ko-KR" sz="900" b="1" dirty="0">
                        <a:solidFill>
                          <a:schemeClr val="tx1"/>
                        </a:solidFill>
                      </a:endParaRPr>
                    </a:p>
                    <a:p>
                      <a:pPr marL="171450" indent="-171450" latinLnBrk="1">
                        <a:buFont typeface="Arial" panose="020B0604020202020204" pitchFamily="34" charset="0"/>
                        <a:buChar char="•"/>
                      </a:pPr>
                      <a:r>
                        <a:rPr lang="ko-KR" altLang="en-US" sz="900" dirty="0">
                          <a:solidFill>
                            <a:schemeClr val="tx1"/>
                          </a:solidFill>
                        </a:rPr>
                        <a:t>진행 중인 추론 상태 및 </a:t>
                      </a:r>
                      <a:r>
                        <a:rPr lang="ko-KR" altLang="en-US" sz="900">
                          <a:solidFill>
                            <a:schemeClr val="tx1"/>
                          </a:solidFill>
                        </a:rPr>
                        <a:t>결과 조회</a:t>
                      </a:r>
                      <a:endParaRPr lang="en-US" altLang="ko-KR" sz="900">
                        <a:solidFill>
                          <a:schemeClr val="tx1"/>
                        </a:solidFill>
                      </a:endParaRPr>
                    </a:p>
                    <a:p>
                      <a:pPr marL="171450" indent="-171450" latinLnBrk="1">
                        <a:buFont typeface="Arial" panose="020B0604020202020204" pitchFamily="34" charset="0"/>
                        <a:buChar char="•"/>
                      </a:pPr>
                      <a:r>
                        <a:rPr lang="ko-KR" altLang="en-US" sz="900">
                          <a:solidFill>
                            <a:schemeClr val="tx1"/>
                          </a:solidFill>
                        </a:rPr>
                        <a:t>추론 결과 저장</a:t>
                      </a:r>
                      <a:r>
                        <a:rPr lang="en-US" altLang="ko-KR" sz="900">
                          <a:solidFill>
                            <a:schemeClr val="tx1"/>
                          </a:solidFill>
                        </a:rPr>
                        <a:t>, </a:t>
                      </a:r>
                      <a:r>
                        <a:rPr lang="ko-KR" altLang="en-US" sz="900">
                          <a:solidFill>
                            <a:schemeClr val="tx1"/>
                          </a:solidFill>
                        </a:rPr>
                        <a:t>학습 데이터로 추가 가능</a:t>
                      </a:r>
                      <a:endParaRPr lang="ko-KR" altLang="en-US" sz="900" dirty="0">
                        <a:solidFill>
                          <a:schemeClr val="tx1"/>
                        </a:solidFill>
                      </a:endParaRPr>
                    </a:p>
                  </a:txBody>
                  <a:tcPr marL="68580" marR="68580" marT="34290" marB="34290" anchor="ctr"/>
                </a:tc>
                <a:extLst>
                  <a:ext uri="{0D108BD9-81ED-4DB2-BD59-A6C34878D82A}">
                    <a16:rowId xmlns:a16="http://schemas.microsoft.com/office/drawing/2014/main" val="3072593125"/>
                  </a:ext>
                </a:extLst>
              </a:tr>
              <a:tr h="617220">
                <a:tc>
                  <a:txBody>
                    <a:bodyPr/>
                    <a:lstStyle/>
                    <a:p>
                      <a:pPr algn="l" latinLnBrk="1"/>
                      <a:r>
                        <a:rPr lang="en-US" altLang="ko-KR" sz="900" dirty="0">
                          <a:solidFill>
                            <a:schemeClr val="tx1"/>
                          </a:solidFill>
                        </a:rPr>
                        <a:t>2. </a:t>
                      </a:r>
                      <a:r>
                        <a:rPr lang="ko-KR" altLang="en-US" sz="900" dirty="0">
                          <a:solidFill>
                            <a:schemeClr val="tx1"/>
                          </a:solidFill>
                        </a:rPr>
                        <a:t>데이터 준비</a:t>
                      </a:r>
                    </a:p>
                  </a:txBody>
                  <a:tcPr marL="68580" marR="68580" marT="34290" marB="34290" anchor="ctr"/>
                </a:tc>
                <a:tc>
                  <a:txBody>
                    <a:bodyPr/>
                    <a:lstStyle/>
                    <a:p>
                      <a:pPr marL="171450" indent="-171450" latinLnBrk="1">
                        <a:buFont typeface="Arial" panose="020B0604020202020204" pitchFamily="34" charset="0"/>
                        <a:buChar char="•"/>
                      </a:pPr>
                      <a:r>
                        <a:rPr lang="ko-KR" altLang="en-US" sz="900" b="1" dirty="0">
                          <a:solidFill>
                            <a:schemeClr val="tx1"/>
                          </a:solidFill>
                        </a:rPr>
                        <a:t>데이터 입력 관리 </a:t>
                      </a:r>
                      <a:endParaRPr lang="en-US" altLang="ko-KR" sz="900" b="1" dirty="0">
                        <a:solidFill>
                          <a:schemeClr val="tx1"/>
                        </a:solidFill>
                      </a:endParaRPr>
                    </a:p>
                    <a:p>
                      <a:pPr marL="171450" indent="-171450" latinLnBrk="1">
                        <a:buFont typeface="Arial" panose="020B0604020202020204" pitchFamily="34" charset="0"/>
                        <a:buChar char="•"/>
                      </a:pPr>
                      <a:r>
                        <a:rPr lang="ko-KR" altLang="en-US" sz="900" b="1" dirty="0" err="1">
                          <a:solidFill>
                            <a:schemeClr val="tx1"/>
                          </a:solidFill>
                        </a:rPr>
                        <a:t>전처리</a:t>
                      </a:r>
                      <a:r>
                        <a:rPr lang="ko-KR" altLang="en-US" sz="900" b="1" dirty="0">
                          <a:solidFill>
                            <a:schemeClr val="tx1"/>
                          </a:solidFill>
                        </a:rPr>
                        <a:t> 작업을 위한 </a:t>
                      </a:r>
                      <a:r>
                        <a:rPr lang="en-US" altLang="ko-KR" sz="900" b="1" dirty="0">
                          <a:solidFill>
                            <a:schemeClr val="tx1"/>
                          </a:solidFill>
                        </a:rPr>
                        <a:t>Algorithm </a:t>
                      </a:r>
                      <a:r>
                        <a:rPr lang="ko-KR" altLang="en-US" sz="900" b="1" dirty="0">
                          <a:solidFill>
                            <a:schemeClr val="tx1"/>
                          </a:solidFill>
                        </a:rPr>
                        <a:t>관리</a:t>
                      </a:r>
                      <a:endParaRPr lang="en-US" altLang="ko-KR" sz="900" b="1" dirty="0">
                        <a:solidFill>
                          <a:schemeClr val="tx1"/>
                        </a:solidFill>
                      </a:endParaRPr>
                    </a:p>
                    <a:p>
                      <a:pPr marL="171450" indent="-171450" latinLnBrk="1">
                        <a:buFont typeface="Arial" panose="020B0604020202020204" pitchFamily="34" charset="0"/>
                        <a:buChar char="•"/>
                      </a:pPr>
                      <a:r>
                        <a:rPr lang="ko-KR" altLang="en-US" sz="900" b="1">
                          <a:solidFill>
                            <a:schemeClr val="tx1"/>
                          </a:solidFill>
                        </a:rPr>
                        <a:t>전처리</a:t>
                      </a:r>
                      <a:r>
                        <a:rPr lang="en-US" altLang="ko-KR" sz="900" b="1">
                          <a:solidFill>
                            <a:schemeClr val="tx1"/>
                          </a:solidFill>
                        </a:rPr>
                        <a:t>, annotation</a:t>
                      </a:r>
                      <a:r>
                        <a:rPr lang="ko-KR" altLang="en-US" sz="900" b="1">
                          <a:solidFill>
                            <a:schemeClr val="tx1"/>
                          </a:solidFill>
                        </a:rPr>
                        <a:t> </a:t>
                      </a:r>
                      <a:r>
                        <a:rPr lang="ko-KR" altLang="en-US" sz="900" b="1" dirty="0">
                          <a:solidFill>
                            <a:schemeClr val="tx1"/>
                          </a:solidFill>
                        </a:rPr>
                        <a:t>작업에 </a:t>
                      </a:r>
                      <a:r>
                        <a:rPr lang="ko-KR" altLang="en-US" sz="900" b="1">
                          <a:solidFill>
                            <a:schemeClr val="tx1"/>
                          </a:solidFill>
                        </a:rPr>
                        <a:t>따른 데이터셋 </a:t>
                      </a:r>
                      <a:r>
                        <a:rPr lang="ko-KR" altLang="en-US" sz="900" b="1" dirty="0">
                          <a:solidFill>
                            <a:schemeClr val="tx1"/>
                          </a:solidFill>
                        </a:rPr>
                        <a:t>버전 관리</a:t>
                      </a:r>
                      <a:endParaRPr lang="en-US" altLang="ko-KR" sz="900" b="1" dirty="0">
                        <a:solidFill>
                          <a:schemeClr val="tx1"/>
                        </a:solidFill>
                      </a:endParaRPr>
                    </a:p>
                    <a:p>
                      <a:pPr marL="171450" indent="-171450" latinLnBrk="1">
                        <a:buFont typeface="Arial" panose="020B0604020202020204" pitchFamily="34" charset="0"/>
                        <a:buChar char="•"/>
                      </a:pPr>
                      <a:r>
                        <a:rPr lang="ko-KR" altLang="en-US" sz="900" dirty="0">
                          <a:solidFill>
                            <a:schemeClr val="tx1"/>
                          </a:solidFill>
                        </a:rPr>
                        <a:t>데이터 </a:t>
                      </a:r>
                      <a:r>
                        <a:rPr lang="ko-KR" altLang="en-US" sz="900" dirty="0" err="1">
                          <a:solidFill>
                            <a:schemeClr val="tx1"/>
                          </a:solidFill>
                        </a:rPr>
                        <a:t>전처리</a:t>
                      </a:r>
                      <a:r>
                        <a:rPr lang="ko-KR" altLang="en-US" sz="900" dirty="0">
                          <a:solidFill>
                            <a:schemeClr val="tx1"/>
                          </a:solidFill>
                        </a:rPr>
                        <a:t> 및 분석</a:t>
                      </a:r>
                    </a:p>
                  </a:txBody>
                  <a:tcPr marL="68580" marR="68580" marT="34290" marB="34290" anchor="ctr"/>
                </a:tc>
                <a:tc>
                  <a:txBody>
                    <a:bodyPr/>
                    <a:lstStyle/>
                    <a:p>
                      <a:pPr marL="0" indent="0" algn="l" latinLnBrk="1">
                        <a:buFontTx/>
                        <a:buNone/>
                      </a:pPr>
                      <a:r>
                        <a:rPr lang="en-US" altLang="ko-KR" sz="900" dirty="0">
                          <a:solidFill>
                            <a:schemeClr val="tx1"/>
                          </a:solidFill>
                        </a:rPr>
                        <a:t>6. </a:t>
                      </a:r>
                      <a:r>
                        <a:rPr lang="ko-KR" altLang="en-US" sz="900" dirty="0">
                          <a:solidFill>
                            <a:schemeClr val="tx1"/>
                          </a:solidFill>
                        </a:rPr>
                        <a:t>모델 배포준비</a:t>
                      </a:r>
                    </a:p>
                  </a:txBody>
                  <a:tcPr marL="68580" marR="68580" marT="34290" marB="34290" anchor="ctr"/>
                </a:tc>
                <a:tc>
                  <a:txBody>
                    <a:bodyPr/>
                    <a:lstStyle/>
                    <a:p>
                      <a:pPr marL="171450" indent="-171450" latinLnBrk="1">
                        <a:buFont typeface="Arial" panose="020B0604020202020204" pitchFamily="34" charset="0"/>
                        <a:buChar char="•"/>
                      </a:pPr>
                      <a:r>
                        <a:rPr lang="ko-KR" altLang="en-US" sz="900" b="1" dirty="0">
                          <a:solidFill>
                            <a:schemeClr val="tx1"/>
                          </a:solidFill>
                        </a:rPr>
                        <a:t>학습 완료된 모델의 배포 버전 관리</a:t>
                      </a:r>
                      <a:endParaRPr lang="en-US" altLang="ko-KR" sz="900" b="1" dirty="0">
                        <a:solidFill>
                          <a:schemeClr val="tx1"/>
                        </a:solidFill>
                      </a:endParaRPr>
                    </a:p>
                    <a:p>
                      <a:pPr marL="171450" indent="-171450" latinLnBrk="1">
                        <a:buFont typeface="Arial" panose="020B0604020202020204" pitchFamily="34" charset="0"/>
                        <a:buChar char="•"/>
                      </a:pPr>
                      <a:r>
                        <a:rPr lang="ko-KR" altLang="en-US" sz="900">
                          <a:solidFill>
                            <a:schemeClr val="tx1"/>
                          </a:solidFill>
                        </a:rPr>
                        <a:t>모델을 </a:t>
                      </a:r>
                      <a:r>
                        <a:rPr lang="en-US" altLang="ko-KR" sz="900">
                          <a:solidFill>
                            <a:schemeClr val="tx1"/>
                          </a:solidFill>
                        </a:rPr>
                        <a:t>ONNX </a:t>
                      </a:r>
                      <a:r>
                        <a:rPr lang="ko-KR" altLang="en-US" sz="900">
                          <a:solidFill>
                            <a:schemeClr val="tx1"/>
                          </a:solidFill>
                        </a:rPr>
                        <a:t>포맷으로 </a:t>
                      </a:r>
                      <a:r>
                        <a:rPr lang="ko-KR" altLang="en-US" sz="900" dirty="0">
                          <a:solidFill>
                            <a:schemeClr val="tx1"/>
                          </a:solidFill>
                        </a:rPr>
                        <a:t>변환</a:t>
                      </a:r>
                      <a:endParaRPr lang="en-US" altLang="ko-KR" sz="900" dirty="0">
                        <a:solidFill>
                          <a:schemeClr val="tx1"/>
                        </a:solidFill>
                      </a:endParaRPr>
                    </a:p>
                    <a:p>
                      <a:pPr marL="171450" indent="-171450" latinLnBrk="1">
                        <a:buFont typeface="Arial" panose="020B0604020202020204" pitchFamily="34" charset="0"/>
                        <a:buChar char="•"/>
                      </a:pPr>
                      <a:r>
                        <a:rPr lang="ko-KR" altLang="en-US" sz="900" dirty="0">
                          <a:solidFill>
                            <a:schemeClr val="tx1"/>
                          </a:solidFill>
                        </a:rPr>
                        <a:t>모델의 </a:t>
                      </a:r>
                      <a:r>
                        <a:rPr lang="en-US" altLang="ko-KR" sz="900" dirty="0">
                          <a:solidFill>
                            <a:schemeClr val="tx1"/>
                          </a:solidFill>
                        </a:rPr>
                        <a:t>Tag </a:t>
                      </a:r>
                      <a:r>
                        <a:rPr lang="ko-KR" altLang="en-US" sz="900" dirty="0">
                          <a:solidFill>
                            <a:schemeClr val="tx1"/>
                          </a:solidFill>
                        </a:rPr>
                        <a:t>관리</a:t>
                      </a:r>
                    </a:p>
                  </a:txBody>
                  <a:tcPr marL="68580" marR="68580" marT="34290" marB="34290" anchor="ctr"/>
                </a:tc>
                <a:extLst>
                  <a:ext uri="{0D108BD9-81ED-4DB2-BD59-A6C34878D82A}">
                    <a16:rowId xmlns:a16="http://schemas.microsoft.com/office/drawing/2014/main" val="1312645487"/>
                  </a:ext>
                </a:extLst>
              </a:tr>
              <a:tr h="1303020">
                <a:tc>
                  <a:txBody>
                    <a:bodyPr/>
                    <a:lstStyle/>
                    <a:p>
                      <a:pPr algn="l" latinLnBrk="1"/>
                      <a:r>
                        <a:rPr lang="en-US" altLang="ko-KR" sz="900" dirty="0">
                          <a:solidFill>
                            <a:schemeClr val="tx1"/>
                          </a:solidFill>
                        </a:rPr>
                        <a:t>3. Annotation</a:t>
                      </a:r>
                      <a:endParaRPr lang="ko-KR" altLang="en-US" sz="900" dirty="0">
                        <a:solidFill>
                          <a:schemeClr val="tx1"/>
                        </a:solidFill>
                      </a:endParaRPr>
                    </a:p>
                  </a:txBody>
                  <a:tcPr marL="68580" marR="68580" marT="34290" marB="34290" anchor="ctr"/>
                </a:tc>
                <a:tc>
                  <a:txBody>
                    <a:bodyPr/>
                    <a:lstStyle/>
                    <a:p>
                      <a:pPr marL="171450" indent="-171450" latinLnBrk="1">
                        <a:buFont typeface="Arial" panose="020B0604020202020204" pitchFamily="34" charset="0"/>
                        <a:buChar char="•"/>
                      </a:pPr>
                      <a:r>
                        <a:rPr lang="en-US" altLang="ko-KR" sz="900" b="1" dirty="0">
                          <a:solidFill>
                            <a:schemeClr val="tx1"/>
                          </a:solidFill>
                        </a:rPr>
                        <a:t>Image Dataset</a:t>
                      </a:r>
                      <a:r>
                        <a:rPr lang="ko-KR" altLang="en-US" sz="900" b="1" dirty="0">
                          <a:solidFill>
                            <a:schemeClr val="tx1"/>
                          </a:solidFill>
                        </a:rPr>
                        <a:t>에 대한 </a:t>
                      </a:r>
                      <a:r>
                        <a:rPr lang="en-US" altLang="ko-KR" sz="900" b="1" dirty="0">
                          <a:solidFill>
                            <a:schemeClr val="tx1"/>
                          </a:solidFill>
                        </a:rPr>
                        <a:t>Label</a:t>
                      </a:r>
                      <a:r>
                        <a:rPr lang="ko-KR" altLang="en-US" sz="900" b="1" dirty="0">
                          <a:solidFill>
                            <a:schemeClr val="tx1"/>
                          </a:solidFill>
                        </a:rPr>
                        <a:t> 작업</a:t>
                      </a:r>
                      <a:endParaRPr lang="en-US" altLang="ko-KR" sz="900" b="1" dirty="0">
                        <a:solidFill>
                          <a:schemeClr val="tx1"/>
                        </a:solidFill>
                      </a:endParaRPr>
                    </a:p>
                    <a:p>
                      <a:pPr marL="628650" lvl="1" indent="-171450" latinLnBrk="1">
                        <a:buFont typeface="Arial" panose="020B0604020202020204" pitchFamily="34" charset="0"/>
                        <a:buChar char="•"/>
                      </a:pPr>
                      <a:r>
                        <a:rPr lang="en-US" altLang="ko-KR" sz="900" dirty="0">
                          <a:solidFill>
                            <a:schemeClr val="tx1"/>
                          </a:solidFill>
                        </a:rPr>
                        <a:t>Image Classification : </a:t>
                      </a:r>
                      <a:r>
                        <a:rPr lang="ko-KR" altLang="en-US" sz="900" dirty="0">
                          <a:solidFill>
                            <a:schemeClr val="tx1"/>
                          </a:solidFill>
                        </a:rPr>
                        <a:t>수동</a:t>
                      </a:r>
                      <a:r>
                        <a:rPr lang="en-US" altLang="ko-KR" sz="900" dirty="0">
                          <a:solidFill>
                            <a:schemeClr val="tx1"/>
                          </a:solidFill>
                        </a:rPr>
                        <a:t>, </a:t>
                      </a:r>
                      <a:r>
                        <a:rPr lang="ko-KR" altLang="en-US" sz="900" dirty="0">
                          <a:solidFill>
                            <a:schemeClr val="tx1"/>
                          </a:solidFill>
                        </a:rPr>
                        <a:t>자동</a:t>
                      </a:r>
                      <a:endParaRPr lang="en-US" altLang="ko-KR" sz="900" dirty="0">
                        <a:solidFill>
                          <a:schemeClr val="tx1"/>
                        </a:solidFill>
                      </a:endParaRP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rPr>
                        <a:t>Object Detection : </a:t>
                      </a:r>
                      <a:r>
                        <a:rPr lang="ko-KR" altLang="en-US" sz="900" dirty="0">
                          <a:solidFill>
                            <a:schemeClr val="tx1"/>
                          </a:solidFill>
                        </a:rPr>
                        <a:t>수동</a:t>
                      </a:r>
                      <a:r>
                        <a:rPr lang="en-US" altLang="ko-KR" sz="900" dirty="0">
                          <a:solidFill>
                            <a:schemeClr val="tx1"/>
                          </a:solidFill>
                        </a:rPr>
                        <a:t>, </a:t>
                      </a:r>
                      <a:r>
                        <a:rPr lang="ko-KR" altLang="en-US" sz="900" dirty="0">
                          <a:solidFill>
                            <a:schemeClr val="tx1"/>
                          </a:solidFill>
                        </a:rPr>
                        <a:t>자동</a:t>
                      </a:r>
                      <a:endParaRPr lang="en-US" altLang="ko-KR" sz="900" dirty="0">
                        <a:solidFill>
                          <a:schemeClr val="tx1"/>
                        </a:solidFill>
                      </a:endParaRPr>
                    </a:p>
                    <a:p>
                      <a:pPr marL="628650" lvl="1" indent="-171450" latinLnBrk="1">
                        <a:buFont typeface="Arial" panose="020B0604020202020204" pitchFamily="34" charset="0"/>
                        <a:buChar char="•"/>
                      </a:pPr>
                      <a:r>
                        <a:rPr lang="en-US" altLang="ko-KR" sz="900" dirty="0">
                          <a:solidFill>
                            <a:schemeClr val="tx1"/>
                          </a:solidFill>
                        </a:rPr>
                        <a:t>Instance Segmentation : </a:t>
                      </a:r>
                      <a:r>
                        <a:rPr lang="ko-KR" altLang="en-US" sz="900" dirty="0">
                          <a:solidFill>
                            <a:schemeClr val="tx1"/>
                          </a:solidFill>
                        </a:rPr>
                        <a:t>수동</a:t>
                      </a:r>
                      <a:r>
                        <a:rPr lang="en-US" altLang="ko-KR" sz="900" dirty="0">
                          <a:solidFill>
                            <a:schemeClr val="tx1"/>
                          </a:solidFill>
                        </a:rPr>
                        <a:t>, </a:t>
                      </a:r>
                      <a:r>
                        <a:rPr lang="ko-KR" altLang="en-US" sz="900" dirty="0">
                          <a:solidFill>
                            <a:schemeClr val="tx1"/>
                          </a:solidFill>
                        </a:rPr>
                        <a:t>자동</a:t>
                      </a:r>
                    </a:p>
                    <a:p>
                      <a:pPr marL="171450" indent="-171450" latinLnBrk="1">
                        <a:buFont typeface="Arial" panose="020B0604020202020204" pitchFamily="34" charset="0"/>
                        <a:buChar char="•"/>
                      </a:pPr>
                      <a:r>
                        <a:rPr lang="ko-KR" altLang="en-US" sz="900" b="1" dirty="0">
                          <a:solidFill>
                            <a:schemeClr val="tx1"/>
                          </a:solidFill>
                        </a:rPr>
                        <a:t>자동 </a:t>
                      </a:r>
                      <a:r>
                        <a:rPr lang="en-US" altLang="ko-KR" sz="900" b="1" dirty="0">
                          <a:solidFill>
                            <a:schemeClr val="tx1"/>
                          </a:solidFill>
                        </a:rPr>
                        <a:t>annotation </a:t>
                      </a:r>
                      <a:r>
                        <a:rPr lang="ko-KR" altLang="en-US" sz="900" b="1" dirty="0">
                          <a:solidFill>
                            <a:schemeClr val="tx1"/>
                          </a:solidFill>
                        </a:rPr>
                        <a:t>기능</a:t>
                      </a:r>
                      <a:endParaRPr lang="en-US" altLang="ko-KR" sz="900" b="1" dirty="0">
                        <a:solidFill>
                          <a:schemeClr val="tx1"/>
                        </a:solidFill>
                      </a:endParaRPr>
                    </a:p>
                    <a:p>
                      <a:pPr marL="628650" lvl="1" indent="-171450" latinLnBrk="1">
                        <a:buFont typeface="Arial" panose="020B0604020202020204" pitchFamily="34" charset="0"/>
                        <a:buChar char="•"/>
                      </a:pPr>
                      <a:r>
                        <a:rPr lang="ko-KR" altLang="en-US" sz="900" b="1" dirty="0">
                          <a:solidFill>
                            <a:schemeClr val="tx1"/>
                          </a:solidFill>
                        </a:rPr>
                        <a:t>범용 모델 적용 후 </a:t>
                      </a:r>
                      <a:r>
                        <a:rPr lang="en-US" altLang="ko-KR" sz="900" b="1" dirty="0">
                          <a:solidFill>
                            <a:schemeClr val="tx1"/>
                          </a:solidFill>
                        </a:rPr>
                        <a:t>label </a:t>
                      </a:r>
                      <a:r>
                        <a:rPr lang="ko-KR" altLang="en-US" sz="900" b="1" dirty="0">
                          <a:solidFill>
                            <a:schemeClr val="tx1"/>
                          </a:solidFill>
                        </a:rPr>
                        <a:t>조정</a:t>
                      </a:r>
                      <a:endParaRPr lang="en-US" altLang="ko-KR" sz="900" b="1" dirty="0">
                        <a:solidFill>
                          <a:schemeClr val="tx1"/>
                        </a:solidFill>
                      </a:endParaRPr>
                    </a:p>
                    <a:p>
                      <a:pPr marL="628650" lvl="1" indent="-171450" latinLnBrk="1">
                        <a:buFont typeface="Arial" panose="020B0604020202020204" pitchFamily="34" charset="0"/>
                        <a:buChar char="•"/>
                      </a:pPr>
                      <a:r>
                        <a:rPr lang="en-US" altLang="ko-KR" sz="900" b="1" dirty="0" smtClean="0">
                          <a:solidFill>
                            <a:schemeClr val="tx1"/>
                          </a:solidFill>
                        </a:rPr>
                        <a:t>Studio</a:t>
                      </a:r>
                      <a:r>
                        <a:rPr lang="ko-KR" altLang="en-US" sz="900" b="1" dirty="0" smtClean="0">
                          <a:solidFill>
                            <a:schemeClr val="tx1"/>
                          </a:solidFill>
                        </a:rPr>
                        <a:t>에서 </a:t>
                      </a:r>
                      <a:r>
                        <a:rPr lang="ko-KR" altLang="en-US" sz="900" b="1" dirty="0">
                          <a:solidFill>
                            <a:schemeClr val="tx1"/>
                          </a:solidFill>
                        </a:rPr>
                        <a:t>학습한 모델을 적용</a:t>
                      </a:r>
                      <a:endParaRPr lang="en-US" altLang="ko-KR" sz="900" b="1" dirty="0">
                        <a:solidFill>
                          <a:schemeClr val="tx1"/>
                        </a:solidFill>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900" b="1" dirty="0">
                          <a:solidFill>
                            <a:schemeClr val="tx1"/>
                          </a:solidFill>
                        </a:rPr>
                        <a:t>공동 </a:t>
                      </a:r>
                      <a:r>
                        <a:rPr lang="en-US" altLang="ko-KR" sz="900" b="1" dirty="0">
                          <a:solidFill>
                            <a:schemeClr val="tx1"/>
                          </a:solidFill>
                        </a:rPr>
                        <a:t>annotation </a:t>
                      </a:r>
                      <a:r>
                        <a:rPr lang="ko-KR" altLang="en-US" sz="900" b="1" dirty="0">
                          <a:solidFill>
                            <a:schemeClr val="tx1"/>
                          </a:solidFill>
                        </a:rPr>
                        <a:t>작업</a:t>
                      </a:r>
                      <a:r>
                        <a:rPr lang="ko-KR" altLang="en-US" sz="900" b="0" dirty="0">
                          <a:solidFill>
                            <a:schemeClr val="tx1"/>
                          </a:solidFill>
                        </a:rPr>
                        <a:t> </a:t>
                      </a:r>
                      <a:r>
                        <a:rPr lang="en-US" altLang="ko-KR" sz="900" b="0" dirty="0">
                          <a:solidFill>
                            <a:schemeClr val="tx1"/>
                          </a:solidFill>
                        </a:rPr>
                        <a:t>: </a:t>
                      </a:r>
                      <a:r>
                        <a:rPr lang="ko-KR" altLang="en-US" sz="900" b="0" dirty="0">
                          <a:solidFill>
                            <a:schemeClr val="tx1"/>
                          </a:solidFill>
                        </a:rPr>
                        <a:t>개발자가 여러 명의 </a:t>
                      </a:r>
                      <a:r>
                        <a:rPr lang="en-US" altLang="ko-KR" sz="900" b="0" dirty="0">
                          <a:solidFill>
                            <a:schemeClr val="tx1"/>
                          </a:solidFill>
                        </a:rPr>
                        <a:t>annotator</a:t>
                      </a:r>
                      <a:r>
                        <a:rPr lang="ko-KR" altLang="en-US" sz="900" b="0" dirty="0">
                          <a:solidFill>
                            <a:schemeClr val="tx1"/>
                          </a:solidFill>
                        </a:rPr>
                        <a:t>에 작업을 분할 지정</a:t>
                      </a:r>
                      <a:r>
                        <a:rPr lang="en-US" altLang="ko-KR" sz="900" b="0" dirty="0">
                          <a:solidFill>
                            <a:schemeClr val="tx1"/>
                          </a:solidFill>
                        </a:rPr>
                        <a:t>, </a:t>
                      </a:r>
                      <a:r>
                        <a:rPr lang="ko-KR" altLang="en-US" sz="900" b="0" dirty="0">
                          <a:solidFill>
                            <a:schemeClr val="tx1"/>
                          </a:solidFill>
                        </a:rPr>
                        <a:t>작업 결과 검토 및 취합하는 기능</a:t>
                      </a:r>
                      <a:endParaRPr lang="en-US" altLang="ko-KR" sz="900" b="0" dirty="0">
                        <a:solidFill>
                          <a:schemeClr val="tx1"/>
                        </a:solidFill>
                      </a:endParaRPr>
                    </a:p>
                  </a:txBody>
                  <a:tcPr marL="68580" marR="68580" marT="34290" marB="34290" anchor="ctr"/>
                </a:tc>
                <a:tc>
                  <a:txBody>
                    <a:bodyPr/>
                    <a:lstStyle/>
                    <a:p>
                      <a:pPr marL="0" indent="0" algn="l" latinLnBrk="1">
                        <a:buFontTx/>
                        <a:buNone/>
                      </a:pPr>
                      <a:r>
                        <a:rPr lang="en-US" altLang="ko-KR" sz="900" dirty="0">
                          <a:solidFill>
                            <a:schemeClr val="tx1"/>
                          </a:solidFill>
                        </a:rPr>
                        <a:t>7</a:t>
                      </a:r>
                      <a:r>
                        <a:rPr lang="en-US" altLang="ko-KR" sz="900">
                          <a:solidFill>
                            <a:schemeClr val="tx1"/>
                          </a:solidFill>
                        </a:rPr>
                        <a:t>. </a:t>
                      </a:r>
                      <a:r>
                        <a:rPr lang="ko-KR" altLang="en-US" sz="900">
                          <a:solidFill>
                            <a:schemeClr val="tx1"/>
                          </a:solidFill>
                        </a:rPr>
                        <a:t>계산 클러스터</a:t>
                      </a:r>
                      <a:r>
                        <a:rPr lang="en-US" altLang="ko-KR" sz="900">
                          <a:solidFill>
                            <a:schemeClr val="tx1"/>
                          </a:solidFill>
                        </a:rPr>
                        <a:t>,</a:t>
                      </a:r>
                      <a:r>
                        <a:rPr lang="ko-KR" altLang="en-US" sz="900">
                          <a:solidFill>
                            <a:schemeClr val="tx1"/>
                          </a:solidFill>
                        </a:rPr>
                        <a:t>모니터링</a:t>
                      </a:r>
                      <a:r>
                        <a:rPr lang="en-US" altLang="ko-KR" sz="900" dirty="0">
                          <a:solidFill>
                            <a:schemeClr val="tx1"/>
                          </a:solidFill>
                        </a:rPr>
                        <a:t>/</a:t>
                      </a:r>
                      <a:r>
                        <a:rPr lang="ko-KR" altLang="en-US" sz="900" dirty="0">
                          <a:solidFill>
                            <a:schemeClr val="tx1"/>
                          </a:solidFill>
                        </a:rPr>
                        <a:t>관리</a:t>
                      </a:r>
                    </a:p>
                  </a:txBody>
                  <a:tcPr marL="68580" marR="68580" marT="34290" marB="34290" anchor="ctr"/>
                </a:tc>
                <a:tc>
                  <a:txBody>
                    <a:bodyPr/>
                    <a:lstStyle/>
                    <a:p>
                      <a:pPr marL="171450" marR="0" lvl="0" indent="-1714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sz="900" b="1" dirty="0">
                          <a:solidFill>
                            <a:schemeClr val="tx1"/>
                          </a:solidFill>
                        </a:rPr>
                        <a:t>GPU </a:t>
                      </a:r>
                      <a:r>
                        <a:rPr lang="ko-KR" altLang="en-US" sz="900" b="1">
                          <a:solidFill>
                            <a:schemeClr val="tx1"/>
                          </a:solidFill>
                        </a:rPr>
                        <a:t>중심의 계산자원 </a:t>
                      </a:r>
                      <a:r>
                        <a:rPr lang="ko-KR" altLang="en-US" sz="900" b="1" dirty="0">
                          <a:solidFill>
                            <a:schemeClr val="tx1"/>
                          </a:solidFill>
                        </a:rPr>
                        <a:t>관리</a:t>
                      </a:r>
                      <a:endParaRPr lang="en-US" altLang="ko-KR" sz="900" b="1" dirty="0">
                        <a:solidFill>
                          <a:schemeClr val="tx1"/>
                        </a:solidFill>
                      </a:endParaRPr>
                    </a:p>
                    <a:p>
                      <a:pPr marL="171450" indent="-171450" latinLnBrk="1">
                        <a:lnSpc>
                          <a:spcPct val="150000"/>
                        </a:lnSpc>
                        <a:buFont typeface="Arial" panose="020B0604020202020204" pitchFamily="34" charset="0"/>
                        <a:buChar char="•"/>
                      </a:pPr>
                      <a:r>
                        <a:rPr lang="en-US" altLang="ko-KR" sz="900" b="1" dirty="0">
                          <a:solidFill>
                            <a:schemeClr val="tx1"/>
                          </a:solidFill>
                        </a:rPr>
                        <a:t>Kubernetes </a:t>
                      </a:r>
                      <a:r>
                        <a:rPr lang="ko-KR" altLang="en-US" sz="900" b="1" dirty="0">
                          <a:solidFill>
                            <a:schemeClr val="tx1"/>
                          </a:solidFill>
                        </a:rPr>
                        <a:t>기반의 컨테이너 </a:t>
                      </a:r>
                      <a:r>
                        <a:rPr lang="ko-KR" altLang="en-US" sz="900" b="1">
                          <a:solidFill>
                            <a:schemeClr val="tx1"/>
                          </a:solidFill>
                        </a:rPr>
                        <a:t>관리 시스템</a:t>
                      </a:r>
                      <a:endParaRPr lang="en-US" altLang="ko-KR" sz="900" b="1">
                        <a:solidFill>
                          <a:schemeClr val="tx1"/>
                        </a:solidFill>
                      </a:endParaRPr>
                    </a:p>
                    <a:p>
                      <a:pPr marL="171450" indent="-171450" latinLnBrk="1">
                        <a:lnSpc>
                          <a:spcPct val="150000"/>
                        </a:lnSpc>
                        <a:buFont typeface="Arial" panose="020B0604020202020204" pitchFamily="34" charset="0"/>
                        <a:buChar char="•"/>
                      </a:pPr>
                      <a:r>
                        <a:rPr lang="ko-KR" altLang="en-US" sz="900" b="1">
                          <a:solidFill>
                            <a:schemeClr val="tx1"/>
                          </a:solidFill>
                        </a:rPr>
                        <a:t>사용자별 </a:t>
                      </a:r>
                      <a:r>
                        <a:rPr lang="en-US" altLang="ko-KR" sz="900" b="1" dirty="0">
                          <a:solidFill>
                            <a:schemeClr val="tx1"/>
                          </a:solidFill>
                        </a:rPr>
                        <a:t>Resource (GPU, CPU, Memory) </a:t>
                      </a:r>
                      <a:r>
                        <a:rPr lang="ko-KR" altLang="en-US" sz="900" b="1" dirty="0">
                          <a:solidFill>
                            <a:schemeClr val="tx1"/>
                          </a:solidFill>
                        </a:rPr>
                        <a:t>모니터링</a:t>
                      </a:r>
                      <a:r>
                        <a:rPr lang="en-US" altLang="ko-KR" sz="900" b="1" dirty="0">
                          <a:solidFill>
                            <a:schemeClr val="tx1"/>
                          </a:solidFill>
                        </a:rPr>
                        <a:t>, </a:t>
                      </a:r>
                      <a:r>
                        <a:rPr lang="ko-KR" altLang="en-US" sz="900" b="1" dirty="0">
                          <a:solidFill>
                            <a:schemeClr val="tx1"/>
                          </a:solidFill>
                        </a:rPr>
                        <a:t>회수</a:t>
                      </a:r>
                      <a:endParaRPr lang="en-US" altLang="ko-KR" sz="900" b="1" dirty="0">
                        <a:solidFill>
                          <a:schemeClr val="tx1"/>
                        </a:solidFill>
                      </a:endParaRPr>
                    </a:p>
                    <a:p>
                      <a:pPr marL="171450" indent="-171450" latinLnBrk="1">
                        <a:lnSpc>
                          <a:spcPct val="150000"/>
                        </a:lnSpc>
                        <a:buFont typeface="Arial" panose="020B0604020202020204" pitchFamily="34" charset="0"/>
                        <a:buChar char="•"/>
                      </a:pPr>
                      <a:r>
                        <a:rPr lang="en-US" altLang="ko-KR" sz="900" b="1" dirty="0">
                          <a:solidFill>
                            <a:schemeClr val="tx1"/>
                          </a:solidFill>
                        </a:rPr>
                        <a:t>Repository (Project, Data, Model, Docker Image</a:t>
                      </a:r>
                      <a:r>
                        <a:rPr lang="en-US" altLang="ko-KR" sz="900" b="1">
                          <a:solidFill>
                            <a:schemeClr val="tx1"/>
                          </a:solidFill>
                        </a:rPr>
                        <a:t>) </a:t>
                      </a:r>
                      <a:r>
                        <a:rPr lang="ko-KR" altLang="en-US" sz="900" b="1">
                          <a:solidFill>
                            <a:schemeClr val="tx1"/>
                          </a:solidFill>
                        </a:rPr>
                        <a:t>관리</a:t>
                      </a:r>
                      <a:endParaRPr lang="ko-KR" altLang="en-US" sz="900" b="1" dirty="0">
                        <a:solidFill>
                          <a:schemeClr val="tx1"/>
                        </a:solidFill>
                      </a:endParaRPr>
                    </a:p>
                  </a:txBody>
                  <a:tcPr marL="68580" marR="68580" marT="34290" marB="34290" anchor="ctr"/>
                </a:tc>
                <a:extLst>
                  <a:ext uri="{0D108BD9-81ED-4DB2-BD59-A6C34878D82A}">
                    <a16:rowId xmlns:a16="http://schemas.microsoft.com/office/drawing/2014/main" val="3486270648"/>
                  </a:ext>
                </a:extLst>
              </a:tr>
            </a:tbl>
          </a:graphicData>
        </a:graphic>
      </p:graphicFrame>
    </p:spTree>
    <p:extLst>
      <p:ext uri="{BB962C8B-B14F-4D97-AF65-F5344CB8AC3E}">
        <p14:creationId xmlns:p14="http://schemas.microsoft.com/office/powerpoint/2010/main" val="2880028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EBC5FF19-0209-407C-B8FD-F2EC172C713E}"/>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50</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5.1 Models</a:t>
            </a: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r>
              <a:rPr lang="ko-KR" altLang="en-US" sz="1100" b="1" dirty="0">
                <a:solidFill>
                  <a:schemeClr val="dk1"/>
                </a:solidFill>
              </a:rPr>
              <a:t>같은 이름으로 모델을 등록하면 </a:t>
            </a:r>
            <a:r>
              <a:rPr lang="en-US" altLang="ko-KR" sz="1100" b="1" dirty="0">
                <a:solidFill>
                  <a:schemeClr val="dk1"/>
                </a:solidFill>
              </a:rPr>
              <a:t>Version up(1)</a:t>
            </a:r>
            <a:r>
              <a:rPr lang="ko-KR" altLang="en-US" sz="1100" b="1" dirty="0">
                <a:solidFill>
                  <a:schemeClr val="dk1"/>
                </a:solidFill>
              </a:rPr>
              <a:t>이 되어 저장됩니다</a:t>
            </a:r>
            <a:r>
              <a:rPr lang="en-US" altLang="ko-KR" sz="1100" b="1" dirty="0">
                <a:solidFill>
                  <a:schemeClr val="dk1"/>
                </a:solidFill>
              </a:rPr>
              <a:t>. </a:t>
            </a:r>
            <a:r>
              <a:rPr lang="ko-KR" altLang="en-US" sz="1100" b="1" dirty="0">
                <a:solidFill>
                  <a:schemeClr val="dk1"/>
                </a:solidFill>
              </a:rPr>
              <a:t>최대 버전 수를 지정</a:t>
            </a:r>
            <a:r>
              <a:rPr lang="en-US" altLang="ko-KR" sz="1100" b="1" dirty="0">
                <a:solidFill>
                  <a:schemeClr val="dk1"/>
                </a:solidFill>
              </a:rPr>
              <a:t>(2)</a:t>
            </a:r>
            <a:r>
              <a:rPr lang="ko-KR" altLang="en-US" sz="1100" b="1" dirty="0">
                <a:solidFill>
                  <a:schemeClr val="dk1"/>
                </a:solidFill>
              </a:rPr>
              <a:t>하여 자동 삭제</a:t>
            </a:r>
            <a:r>
              <a:rPr lang="en-US" altLang="ko-KR" sz="1100" b="1" dirty="0">
                <a:solidFill>
                  <a:schemeClr val="dk1"/>
                </a:solidFill>
              </a:rPr>
              <a:t>(3)</a:t>
            </a:r>
            <a:r>
              <a:rPr lang="ko-KR" altLang="en-US" sz="1100" b="1" dirty="0">
                <a:solidFill>
                  <a:schemeClr val="dk1"/>
                </a:solidFill>
              </a:rPr>
              <a:t>되도록 설정할 수 있습니다</a:t>
            </a:r>
            <a:r>
              <a:rPr lang="en-US" altLang="ko-KR" sz="1100" b="1" dirty="0">
                <a:solidFill>
                  <a:schemeClr val="dk1"/>
                </a:solidFill>
              </a:rPr>
              <a:t>. </a:t>
            </a:r>
            <a:r>
              <a:rPr lang="ko-KR" altLang="en-US" sz="1100" b="1" dirty="0">
                <a:solidFill>
                  <a:schemeClr val="dk1"/>
                </a:solidFill>
              </a:rPr>
              <a:t>또한</a:t>
            </a:r>
            <a:r>
              <a:rPr lang="en-US" altLang="ko-KR" sz="1100" b="1" dirty="0">
                <a:solidFill>
                  <a:schemeClr val="dk1"/>
                </a:solidFill>
              </a:rPr>
              <a:t>, </a:t>
            </a:r>
            <a:r>
              <a:rPr lang="ko-KR" altLang="en-US" sz="1100" b="1" dirty="0">
                <a:solidFill>
                  <a:schemeClr val="dk1"/>
                </a:solidFill>
              </a:rPr>
              <a:t>모델을 클릭</a:t>
            </a:r>
            <a:r>
              <a:rPr lang="en-US" altLang="ko-KR" sz="1100" b="1" dirty="0">
                <a:solidFill>
                  <a:schemeClr val="dk1"/>
                </a:solidFill>
              </a:rPr>
              <a:t>(4)</a:t>
            </a:r>
            <a:r>
              <a:rPr lang="ko-KR" altLang="en-US" sz="1100" b="1" dirty="0">
                <a:solidFill>
                  <a:schemeClr val="dk1"/>
                </a:solidFill>
              </a:rPr>
              <a:t>하여 모델 환경 설정을 할 수 있습니다</a:t>
            </a:r>
            <a:r>
              <a:rPr lang="en-US" altLang="ko-KR" sz="1100" b="1" dirty="0">
                <a:solidFill>
                  <a:schemeClr val="dk1"/>
                </a:solidFill>
              </a:rPr>
              <a:t>.</a:t>
            </a:r>
          </a:p>
        </p:txBody>
      </p:sp>
      <p:sp>
        <p:nvSpPr>
          <p:cNvPr id="7" name="Google Shape;132;p15"/>
          <p:cNvSpPr txBox="1"/>
          <p:nvPr/>
        </p:nvSpPr>
        <p:spPr>
          <a:xfrm>
            <a:off x="1864019" y="275703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8" name="Google Shape;90;p12"/>
          <p:cNvSpPr txBox="1"/>
          <p:nvPr/>
        </p:nvSpPr>
        <p:spPr>
          <a:xfrm>
            <a:off x="2232991" y="2986579"/>
            <a:ext cx="543340" cy="803544"/>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9" name="Google Shape;132;p15"/>
          <p:cNvSpPr txBox="1"/>
          <p:nvPr/>
        </p:nvSpPr>
        <p:spPr>
          <a:xfrm>
            <a:off x="1864019" y="192404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
        <p:nvSpPr>
          <p:cNvPr id="10" name="Google Shape;90;p12"/>
          <p:cNvSpPr txBox="1"/>
          <p:nvPr/>
        </p:nvSpPr>
        <p:spPr>
          <a:xfrm>
            <a:off x="2206487" y="2153591"/>
            <a:ext cx="543340" cy="1706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1" name="Google Shape;132;p15"/>
          <p:cNvSpPr txBox="1"/>
          <p:nvPr/>
        </p:nvSpPr>
        <p:spPr>
          <a:xfrm>
            <a:off x="1864019" y="211099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2" name="Google Shape;90;p12"/>
          <p:cNvSpPr txBox="1"/>
          <p:nvPr/>
        </p:nvSpPr>
        <p:spPr>
          <a:xfrm>
            <a:off x="2206487" y="2340541"/>
            <a:ext cx="543340" cy="1706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 name="Google Shape;90;p12"/>
          <p:cNvSpPr txBox="1"/>
          <p:nvPr/>
        </p:nvSpPr>
        <p:spPr>
          <a:xfrm>
            <a:off x="2232990" y="3386779"/>
            <a:ext cx="5870713" cy="1844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4" name="Google Shape;132;p15"/>
          <p:cNvSpPr txBox="1"/>
          <p:nvPr/>
        </p:nvSpPr>
        <p:spPr>
          <a:xfrm>
            <a:off x="8061856" y="327890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(4)</a:t>
            </a:r>
            <a:endParaRPr dirty="0">
              <a:solidFill>
                <a:srgbClr val="FF0000"/>
              </a:solidFill>
            </a:endParaRPr>
          </a:p>
        </p:txBody>
      </p:sp>
    </p:spTree>
    <p:extLst>
      <p:ext uri="{BB962C8B-B14F-4D97-AF65-F5344CB8AC3E}">
        <p14:creationId xmlns:p14="http://schemas.microsoft.com/office/powerpoint/2010/main" val="94680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그림 2">
            <a:extLst>
              <a:ext uri="{FF2B5EF4-FFF2-40B4-BE49-F238E27FC236}">
                <a16:creationId xmlns:a16="http://schemas.microsoft.com/office/drawing/2014/main" id="{D4A2A8D7-0D51-4E26-9E00-6EAEFA020726}"/>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51</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5.1 Models</a:t>
            </a: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r>
              <a:rPr lang="ko-KR" altLang="en-US" sz="1100" b="1" dirty="0">
                <a:solidFill>
                  <a:schemeClr val="dk1"/>
                </a:solidFill>
              </a:rPr>
              <a:t>모델을 </a:t>
            </a:r>
            <a:r>
              <a:rPr lang="en-US" altLang="ko-KR" sz="1100" b="1" dirty="0">
                <a:solidFill>
                  <a:schemeClr val="dk1"/>
                </a:solidFill>
              </a:rPr>
              <a:t>Download(1)</a:t>
            </a:r>
            <a:r>
              <a:rPr lang="ko-KR" altLang="en-US" sz="1100" b="1" dirty="0">
                <a:solidFill>
                  <a:schemeClr val="dk1"/>
                </a:solidFill>
              </a:rPr>
              <a:t>하거나 </a:t>
            </a:r>
            <a:r>
              <a:rPr lang="en-US" altLang="ko-KR" sz="1100" b="1" dirty="0">
                <a:solidFill>
                  <a:schemeClr val="dk1"/>
                </a:solidFill>
              </a:rPr>
              <a:t>Description </a:t>
            </a:r>
            <a:r>
              <a:rPr lang="ko-KR" altLang="en-US" sz="1100" b="1" dirty="0">
                <a:solidFill>
                  <a:schemeClr val="dk1"/>
                </a:solidFill>
              </a:rPr>
              <a:t>변경</a:t>
            </a:r>
            <a:r>
              <a:rPr lang="en-US" altLang="ko-KR" sz="1100" b="1" dirty="0">
                <a:solidFill>
                  <a:schemeClr val="dk1"/>
                </a:solidFill>
              </a:rPr>
              <a:t>(2), </a:t>
            </a:r>
            <a:r>
              <a:rPr lang="ko-KR" altLang="en-US" sz="1100" b="1" dirty="0">
                <a:solidFill>
                  <a:schemeClr val="dk1"/>
                </a:solidFill>
              </a:rPr>
              <a:t>포맷 변환</a:t>
            </a:r>
            <a:r>
              <a:rPr lang="en-US" altLang="ko-KR" sz="1100" b="1" dirty="0">
                <a:solidFill>
                  <a:schemeClr val="dk1"/>
                </a:solidFill>
              </a:rPr>
              <a:t>(3), Tag</a:t>
            </a:r>
            <a:r>
              <a:rPr lang="ko-KR" altLang="en-US" sz="1100" b="1" dirty="0">
                <a:solidFill>
                  <a:schemeClr val="dk1"/>
                </a:solidFill>
              </a:rPr>
              <a:t>설정</a:t>
            </a:r>
            <a:r>
              <a:rPr lang="en-US" altLang="ko-KR" sz="1100" b="1" dirty="0">
                <a:solidFill>
                  <a:schemeClr val="dk1"/>
                </a:solidFill>
              </a:rPr>
              <a:t>(4)</a:t>
            </a:r>
            <a:r>
              <a:rPr lang="ko-KR" altLang="en-US" sz="1100" b="1" dirty="0">
                <a:solidFill>
                  <a:schemeClr val="dk1"/>
                </a:solidFill>
              </a:rPr>
              <a:t>을 하면 </a:t>
            </a:r>
            <a:r>
              <a:rPr lang="en-US" altLang="ko-KR" sz="1100" b="1" dirty="0">
                <a:solidFill>
                  <a:schemeClr val="dk1"/>
                </a:solidFill>
              </a:rPr>
              <a:t>Log(5)</a:t>
            </a:r>
            <a:r>
              <a:rPr lang="ko-KR" altLang="en-US" sz="1100" b="1" dirty="0">
                <a:solidFill>
                  <a:schemeClr val="dk1"/>
                </a:solidFill>
              </a:rPr>
              <a:t>에 기록됩니다</a:t>
            </a:r>
            <a:r>
              <a:rPr lang="en-US" altLang="ko-KR" sz="1100" b="1" dirty="0">
                <a:solidFill>
                  <a:schemeClr val="dk1"/>
                </a:solidFill>
              </a:rPr>
              <a:t>.</a:t>
            </a:r>
          </a:p>
        </p:txBody>
      </p:sp>
      <p:sp>
        <p:nvSpPr>
          <p:cNvPr id="16" name="Google Shape;132;p15"/>
          <p:cNvSpPr txBox="1"/>
          <p:nvPr/>
        </p:nvSpPr>
        <p:spPr>
          <a:xfrm>
            <a:off x="2314592" y="158366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7" name="Google Shape;90;p12"/>
          <p:cNvSpPr txBox="1"/>
          <p:nvPr/>
        </p:nvSpPr>
        <p:spPr>
          <a:xfrm>
            <a:off x="2657060" y="1813212"/>
            <a:ext cx="185531" cy="1706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8" name="Google Shape;132;p15"/>
          <p:cNvSpPr txBox="1"/>
          <p:nvPr/>
        </p:nvSpPr>
        <p:spPr>
          <a:xfrm>
            <a:off x="1829635" y="229214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9" name="Google Shape;90;p12"/>
          <p:cNvSpPr txBox="1"/>
          <p:nvPr/>
        </p:nvSpPr>
        <p:spPr>
          <a:xfrm>
            <a:off x="2206485" y="2411076"/>
            <a:ext cx="543340" cy="1706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0" name="Google Shape;132;p15"/>
          <p:cNvSpPr txBox="1"/>
          <p:nvPr/>
        </p:nvSpPr>
        <p:spPr>
          <a:xfrm>
            <a:off x="1829635" y="2516756"/>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(3)</a:t>
            </a:r>
            <a:endParaRPr dirty="0">
              <a:solidFill>
                <a:srgbClr val="FF0000"/>
              </a:solidFill>
            </a:endParaRPr>
          </a:p>
        </p:txBody>
      </p:sp>
      <p:sp>
        <p:nvSpPr>
          <p:cNvPr id="21" name="Google Shape;90;p12"/>
          <p:cNvSpPr txBox="1"/>
          <p:nvPr/>
        </p:nvSpPr>
        <p:spPr>
          <a:xfrm>
            <a:off x="2206485" y="2635684"/>
            <a:ext cx="2166732" cy="75206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2" name="Google Shape;132;p15"/>
          <p:cNvSpPr txBox="1"/>
          <p:nvPr/>
        </p:nvSpPr>
        <p:spPr>
          <a:xfrm>
            <a:off x="1829635" y="331259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(4)</a:t>
            </a:r>
            <a:endParaRPr dirty="0">
              <a:solidFill>
                <a:srgbClr val="FF0000"/>
              </a:solidFill>
            </a:endParaRPr>
          </a:p>
        </p:txBody>
      </p:sp>
      <p:sp>
        <p:nvSpPr>
          <p:cNvPr id="23" name="Google Shape;90;p12"/>
          <p:cNvSpPr txBox="1"/>
          <p:nvPr/>
        </p:nvSpPr>
        <p:spPr>
          <a:xfrm>
            <a:off x="2206485" y="3431525"/>
            <a:ext cx="543340" cy="17065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6" name="Google Shape;132;p15"/>
          <p:cNvSpPr txBox="1"/>
          <p:nvPr/>
        </p:nvSpPr>
        <p:spPr>
          <a:xfrm>
            <a:off x="1829635" y="354606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(5)</a:t>
            </a:r>
            <a:endParaRPr dirty="0">
              <a:solidFill>
                <a:srgbClr val="FF0000"/>
              </a:solidFill>
            </a:endParaRPr>
          </a:p>
        </p:txBody>
      </p:sp>
      <p:sp>
        <p:nvSpPr>
          <p:cNvPr id="27" name="Google Shape;90;p12"/>
          <p:cNvSpPr txBox="1"/>
          <p:nvPr/>
        </p:nvSpPr>
        <p:spPr>
          <a:xfrm>
            <a:off x="2206485" y="3664988"/>
            <a:ext cx="5830958" cy="655844"/>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371846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7" name="그림 6">
            <a:extLst>
              <a:ext uri="{FF2B5EF4-FFF2-40B4-BE49-F238E27FC236}">
                <a16:creationId xmlns:a16="http://schemas.microsoft.com/office/drawing/2014/main" id="{36305725-ABDB-4CB2-8734-C0804BA82AA9}"/>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52</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5.2 </a:t>
            </a:r>
            <a:r>
              <a:rPr lang="ko-KR" altLang="en-US" dirty="0">
                <a:solidFill>
                  <a:schemeClr val="dk1"/>
                </a:solidFill>
              </a:rPr>
              <a:t>포맷 변환</a:t>
            </a:r>
            <a:endParaRPr lang="en-US" altLang="ko-KR" dirty="0">
              <a:solidFill>
                <a:schemeClr val="dk1"/>
              </a:solidFill>
            </a:endParaRP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r>
              <a:rPr lang="ko-KR" altLang="en-US" sz="1100" b="1" dirty="0">
                <a:solidFill>
                  <a:schemeClr val="dk1"/>
                </a:solidFill>
              </a:rPr>
              <a:t>모델의 </a:t>
            </a:r>
            <a:r>
              <a:rPr lang="en-US" altLang="ko-KR" sz="1100" b="1" dirty="0">
                <a:solidFill>
                  <a:schemeClr val="dk1"/>
                </a:solidFill>
              </a:rPr>
              <a:t>Framework</a:t>
            </a:r>
            <a:r>
              <a:rPr lang="ko-KR" altLang="en-US" sz="1100" b="1" dirty="0">
                <a:solidFill>
                  <a:schemeClr val="dk1"/>
                </a:solidFill>
              </a:rPr>
              <a:t>를 </a:t>
            </a:r>
            <a:r>
              <a:rPr lang="en-US" altLang="ko-KR" sz="1100" b="1" dirty="0" err="1">
                <a:solidFill>
                  <a:schemeClr val="dk1"/>
                </a:solidFill>
              </a:rPr>
              <a:t>Pytorch</a:t>
            </a:r>
            <a:r>
              <a:rPr lang="ko-KR" altLang="en-US" sz="1100" b="1" dirty="0">
                <a:solidFill>
                  <a:schemeClr val="dk1"/>
                </a:solidFill>
              </a:rPr>
              <a:t>나 </a:t>
            </a:r>
            <a:r>
              <a:rPr lang="en-US" altLang="ko-KR" sz="1100" b="1" dirty="0" err="1">
                <a:solidFill>
                  <a:schemeClr val="dk1"/>
                </a:solidFill>
              </a:rPr>
              <a:t>Tensorflow</a:t>
            </a:r>
            <a:r>
              <a:rPr lang="ko-KR" altLang="en-US" sz="1100" b="1" dirty="0">
                <a:solidFill>
                  <a:schemeClr val="dk1"/>
                </a:solidFill>
              </a:rPr>
              <a:t>에서 </a:t>
            </a:r>
            <a:r>
              <a:rPr lang="en-US" altLang="ko-KR" sz="1100" b="1" dirty="0">
                <a:solidFill>
                  <a:schemeClr val="dk1"/>
                </a:solidFill>
              </a:rPr>
              <a:t>ONNX</a:t>
            </a:r>
            <a:r>
              <a:rPr lang="ko-KR" altLang="en-US" sz="1100" b="1" dirty="0">
                <a:solidFill>
                  <a:schemeClr val="dk1"/>
                </a:solidFill>
              </a:rPr>
              <a:t>로 변환할 수 있습니다</a:t>
            </a:r>
            <a:r>
              <a:rPr lang="en-US" altLang="ko-KR" sz="1100" b="1" dirty="0">
                <a:solidFill>
                  <a:schemeClr val="dk1"/>
                </a:solidFill>
              </a:rPr>
              <a:t>.</a:t>
            </a:r>
          </a:p>
        </p:txBody>
      </p:sp>
      <p:sp>
        <p:nvSpPr>
          <p:cNvPr id="21" name="Google Shape;90;p12"/>
          <p:cNvSpPr txBox="1"/>
          <p:nvPr/>
        </p:nvSpPr>
        <p:spPr>
          <a:xfrm>
            <a:off x="2206485" y="2635684"/>
            <a:ext cx="2166732" cy="75206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140042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idx="4294967295"/>
          </p:nvPr>
        </p:nvSpPr>
        <p:spPr>
          <a:xfrm>
            <a:off x="574675" y="972379"/>
            <a:ext cx="8569325" cy="6381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300"/>
              <a:buFont typeface="Malgun Gothic"/>
              <a:buNone/>
            </a:pPr>
            <a:r>
              <a:rPr lang="en-US" sz="3000" b="1" dirty="0">
                <a:solidFill>
                  <a:schemeClr val="dk1"/>
                </a:solidFill>
                <a:latin typeface="Malgun Gothic"/>
                <a:ea typeface="Malgun Gothic"/>
                <a:cs typeface="Malgun Gothic"/>
                <a:sym typeface="Malgun Gothic"/>
              </a:rPr>
              <a:t>6. Annotation</a:t>
            </a:r>
            <a:endParaRPr sz="3000" b="1" i="0" u="none" strike="noStrike" cap="none" dirty="0">
              <a:solidFill>
                <a:schemeClr val="dk1"/>
              </a:solidFill>
              <a:latin typeface="Malgun Gothic"/>
              <a:ea typeface="Malgun Gothic"/>
              <a:cs typeface="Malgun Gothic"/>
              <a:sym typeface="Malgun Gothic"/>
            </a:endParaRPr>
          </a:p>
        </p:txBody>
      </p:sp>
      <p:sp>
        <p:nvSpPr>
          <p:cNvPr id="51" name="Google Shape;51;p8"/>
          <p:cNvSpPr txBox="1"/>
          <p:nvPr/>
        </p:nvSpPr>
        <p:spPr>
          <a:xfrm>
            <a:off x="997527" y="1599297"/>
            <a:ext cx="7947900" cy="3000781"/>
          </a:xfrm>
          <a:prstGeom prst="rect">
            <a:avLst/>
          </a:prstGeom>
          <a:noFill/>
          <a:ln>
            <a:noFill/>
          </a:ln>
        </p:spPr>
        <p:txBody>
          <a:bodyPr spcFirstLastPara="1" wrap="square" lIns="91425" tIns="45700" rIns="91425" bIns="45700" anchor="t" anchorCtr="0">
            <a:spAutoFit/>
          </a:bodyPr>
          <a:lstStyle/>
          <a:p>
            <a:pPr lvl="0">
              <a:lnSpc>
                <a:spcPct val="150000"/>
              </a:lnSpc>
            </a:pPr>
            <a:r>
              <a:rPr lang="en-US" sz="1400" b="0" i="0" u="none" strike="noStrike" cap="none" dirty="0">
                <a:solidFill>
                  <a:srgbClr val="000000"/>
                </a:solidFill>
                <a:latin typeface="Arial"/>
                <a:ea typeface="Arial"/>
                <a:cs typeface="Arial"/>
                <a:sym typeface="Arial"/>
              </a:rPr>
              <a:t> </a:t>
            </a:r>
            <a:r>
              <a:rPr lang="en-US" altLang="ko-KR" sz="1400" b="0" i="0" u="none" strike="noStrike" cap="none" dirty="0">
                <a:solidFill>
                  <a:srgbClr val="000000"/>
                </a:solidFill>
                <a:latin typeface="Arial"/>
                <a:ea typeface="Arial"/>
                <a:cs typeface="Arial"/>
                <a:sym typeface="Arial"/>
              </a:rPr>
              <a:t>6.1 </a:t>
            </a:r>
            <a:r>
              <a:rPr lang="ko-KR" altLang="en-US" sz="1400" b="0" i="0" u="none" strike="noStrike" cap="none" dirty="0">
                <a:solidFill>
                  <a:srgbClr val="000000"/>
                </a:solidFill>
                <a:latin typeface="Arial"/>
                <a:ea typeface="Arial"/>
                <a:cs typeface="Arial"/>
                <a:sym typeface="Arial"/>
              </a:rPr>
              <a:t>일감 발행</a:t>
            </a:r>
            <a:endParaRPr lang="en-US" altLang="ko-KR" sz="1400" b="0" i="0" u="none" strike="noStrike" cap="none" dirty="0">
              <a:solidFill>
                <a:srgbClr val="000000"/>
              </a:solidFill>
              <a:latin typeface="Arial"/>
              <a:ea typeface="Arial"/>
              <a:cs typeface="Arial"/>
              <a:sym typeface="Arial"/>
            </a:endParaRPr>
          </a:p>
          <a:p>
            <a:pPr lvl="0">
              <a:lnSpc>
                <a:spcPct val="150000"/>
              </a:lnSpc>
            </a:pPr>
            <a:r>
              <a:rPr lang="en-US" dirty="0">
                <a:solidFill>
                  <a:schemeClr val="dk1"/>
                </a:solidFill>
              </a:rPr>
              <a:t> </a:t>
            </a:r>
            <a:r>
              <a:rPr lang="en-US" altLang="ko-KR" dirty="0">
                <a:solidFill>
                  <a:schemeClr val="dk1"/>
                </a:solidFill>
              </a:rPr>
              <a:t>6.2 </a:t>
            </a:r>
            <a:r>
              <a:rPr lang="ko-KR" altLang="en-US" dirty="0">
                <a:solidFill>
                  <a:schemeClr val="dk1"/>
                </a:solidFill>
              </a:rPr>
              <a:t>공동 </a:t>
            </a:r>
            <a:r>
              <a:rPr lang="en-US" altLang="ko-KR" dirty="0">
                <a:solidFill>
                  <a:schemeClr val="dk1"/>
                </a:solidFill>
              </a:rPr>
              <a:t>Annotation </a:t>
            </a:r>
            <a:r>
              <a:rPr lang="ko-KR" altLang="en-US" dirty="0">
                <a:solidFill>
                  <a:schemeClr val="dk1"/>
                </a:solidFill>
              </a:rPr>
              <a:t>작업</a:t>
            </a:r>
            <a:r>
              <a:rPr lang="en-US" altLang="ko-KR" dirty="0">
                <a:solidFill>
                  <a:schemeClr val="dk1"/>
                </a:solidFill>
              </a:rPr>
              <a:t>(</a:t>
            </a:r>
            <a:r>
              <a:rPr lang="ko-KR" altLang="en-US" dirty="0">
                <a:solidFill>
                  <a:schemeClr val="dk1"/>
                </a:solidFill>
              </a:rPr>
              <a:t>작업 분배</a:t>
            </a:r>
            <a:r>
              <a:rPr lang="en-US" altLang="ko-KR" dirty="0">
                <a:solidFill>
                  <a:schemeClr val="dk1"/>
                </a:solidFill>
              </a:rPr>
              <a:t>)</a:t>
            </a:r>
            <a:r>
              <a:rPr lang="en-US" dirty="0">
                <a:solidFill>
                  <a:schemeClr val="dk1"/>
                </a:solidFill>
              </a:rPr>
              <a:t/>
            </a:r>
            <a:br>
              <a:rPr lang="en-US" dirty="0">
                <a:solidFill>
                  <a:schemeClr val="dk1"/>
                </a:solidFill>
              </a:rPr>
            </a:br>
            <a:r>
              <a:rPr lang="en-US" dirty="0">
                <a:solidFill>
                  <a:schemeClr val="dk1"/>
                </a:solidFill>
              </a:rPr>
              <a:t> 6.3 Annotation </a:t>
            </a:r>
            <a:r>
              <a:rPr lang="ko-KR" altLang="en-US" dirty="0">
                <a:solidFill>
                  <a:schemeClr val="dk1"/>
                </a:solidFill>
              </a:rPr>
              <a:t>시작</a:t>
            </a:r>
            <a:endParaRPr dirty="0">
              <a:solidFill>
                <a:schemeClr val="dk1"/>
              </a:solidFill>
            </a:endParaRPr>
          </a:p>
          <a:p>
            <a:pPr marL="0" lvl="0" indent="0" algn="l" rtl="0">
              <a:lnSpc>
                <a:spcPct val="150000"/>
              </a:lnSpc>
              <a:spcBef>
                <a:spcPts val="0"/>
              </a:spcBef>
              <a:spcAft>
                <a:spcPts val="0"/>
              </a:spcAft>
              <a:buNone/>
            </a:pPr>
            <a:r>
              <a:rPr lang="en-US" dirty="0">
                <a:solidFill>
                  <a:schemeClr val="dk1"/>
                </a:solidFill>
              </a:rPr>
              <a:t> </a:t>
            </a:r>
            <a:r>
              <a:rPr lang="en-US" altLang="ko-KR" dirty="0">
                <a:solidFill>
                  <a:schemeClr val="dk1"/>
                </a:solidFill>
              </a:rPr>
              <a:t>6.4 </a:t>
            </a:r>
            <a:r>
              <a:rPr lang="ko-KR" altLang="en-US" dirty="0">
                <a:solidFill>
                  <a:schemeClr val="dk1"/>
                </a:solidFill>
              </a:rPr>
              <a:t>화면 구성</a:t>
            </a:r>
            <a:endParaRPr dirty="0">
              <a:solidFill>
                <a:schemeClr val="dk1"/>
              </a:solidFill>
            </a:endParaRPr>
          </a:p>
          <a:p>
            <a:pPr marL="0" lvl="0" indent="0" algn="l" rtl="0">
              <a:lnSpc>
                <a:spcPct val="150000"/>
              </a:lnSpc>
              <a:spcBef>
                <a:spcPts val="0"/>
              </a:spcBef>
              <a:spcAft>
                <a:spcPts val="0"/>
              </a:spcAft>
              <a:buNone/>
            </a:pPr>
            <a:r>
              <a:rPr lang="en-US" dirty="0">
                <a:solidFill>
                  <a:schemeClr val="dk1"/>
                </a:solidFill>
              </a:rPr>
              <a:t> 6.5 Auto Annotation</a:t>
            </a:r>
            <a:endParaRPr dirty="0">
              <a:solidFill>
                <a:schemeClr val="dk1"/>
              </a:solidFill>
            </a:endParaRPr>
          </a:p>
          <a:p>
            <a:pPr marL="0" lvl="0" indent="0" algn="l" rtl="0">
              <a:lnSpc>
                <a:spcPct val="150000"/>
              </a:lnSpc>
              <a:spcBef>
                <a:spcPts val="0"/>
              </a:spcBef>
              <a:spcAft>
                <a:spcPts val="0"/>
              </a:spcAft>
              <a:buClr>
                <a:schemeClr val="dk1"/>
              </a:buClr>
              <a:buFont typeface="Arial"/>
              <a:buNone/>
            </a:pPr>
            <a:r>
              <a:rPr lang="en-US" dirty="0">
                <a:solidFill>
                  <a:schemeClr val="dk1"/>
                </a:solidFill>
              </a:rPr>
              <a:t> </a:t>
            </a:r>
            <a:r>
              <a:rPr lang="en-US" altLang="ko-KR" dirty="0">
                <a:solidFill>
                  <a:schemeClr val="dk1"/>
                </a:solidFill>
              </a:rPr>
              <a:t>6.6 </a:t>
            </a:r>
            <a:r>
              <a:rPr lang="ko-KR" altLang="en-US" dirty="0">
                <a:solidFill>
                  <a:schemeClr val="dk1"/>
                </a:solidFill>
              </a:rPr>
              <a:t>작업 저장과 완료</a:t>
            </a:r>
            <a:endParaRPr lang="en-US" altLang="ko-KR" dirty="0">
              <a:solidFill>
                <a:schemeClr val="dk1"/>
              </a:solidFill>
            </a:endParaRPr>
          </a:p>
          <a:p>
            <a:pPr>
              <a:lnSpc>
                <a:spcPct val="150000"/>
              </a:lnSpc>
              <a:buClr>
                <a:schemeClr val="dk1"/>
              </a:buClr>
            </a:pPr>
            <a:r>
              <a:rPr lang="ko-KR" altLang="en-US" dirty="0">
                <a:solidFill>
                  <a:schemeClr val="dk1"/>
                </a:solidFill>
              </a:rPr>
              <a:t> </a:t>
            </a:r>
            <a:r>
              <a:rPr lang="en-US" altLang="ko-KR" dirty="0">
                <a:solidFill>
                  <a:schemeClr val="dk1"/>
                </a:solidFill>
              </a:rPr>
              <a:t>6.7 Image Classification</a:t>
            </a:r>
            <a:endParaRPr lang="ko-KR" altLang="en-US" dirty="0">
              <a:solidFill>
                <a:schemeClr val="dk1"/>
              </a:solidFill>
            </a:endParaRPr>
          </a:p>
          <a:p>
            <a:pPr>
              <a:lnSpc>
                <a:spcPct val="150000"/>
              </a:lnSpc>
              <a:buClr>
                <a:schemeClr val="dk1"/>
              </a:buClr>
            </a:pPr>
            <a:r>
              <a:rPr lang="en-US" altLang="ko-KR" dirty="0">
                <a:solidFill>
                  <a:schemeClr val="dk1"/>
                </a:solidFill>
              </a:rPr>
              <a:t> 6.8 Object Detection</a:t>
            </a:r>
          </a:p>
          <a:p>
            <a:pPr>
              <a:lnSpc>
                <a:spcPct val="150000"/>
              </a:lnSpc>
              <a:buClr>
                <a:schemeClr val="dk1"/>
              </a:buClr>
            </a:pPr>
            <a:r>
              <a:rPr lang="ko-KR" altLang="en-US" dirty="0">
                <a:solidFill>
                  <a:schemeClr val="dk1"/>
                </a:solidFill>
              </a:rPr>
              <a:t> </a:t>
            </a:r>
            <a:r>
              <a:rPr lang="en-US" altLang="ko-KR" dirty="0">
                <a:solidFill>
                  <a:schemeClr val="dk1"/>
                </a:solidFill>
              </a:rPr>
              <a:t>6.9 Instance Segmentation</a:t>
            </a:r>
            <a:endParaRPr lang="ko-KR" altLang="en-US" dirty="0">
              <a:solidFill>
                <a:schemeClr val="dk1"/>
              </a:solidFill>
            </a:endParaRPr>
          </a:p>
        </p:txBody>
      </p:sp>
    </p:spTree>
    <p:extLst>
      <p:ext uri="{BB962C8B-B14F-4D97-AF65-F5344CB8AC3E}">
        <p14:creationId xmlns:p14="http://schemas.microsoft.com/office/powerpoint/2010/main" val="3736940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4" name="그림 3">
            <a:extLst>
              <a:ext uri="{FF2B5EF4-FFF2-40B4-BE49-F238E27FC236}">
                <a16:creationId xmlns:a16="http://schemas.microsoft.com/office/drawing/2014/main" id="{AA21A06E-03D9-4CC9-A91B-EB5146D11A6E}"/>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54</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ltLang="ko-KR" dirty="0">
                <a:solidFill>
                  <a:schemeClr val="dk1"/>
                </a:solidFill>
              </a:rPr>
              <a:t>6.1 </a:t>
            </a:r>
            <a:r>
              <a:rPr lang="ko-KR" altLang="en-US" dirty="0">
                <a:solidFill>
                  <a:schemeClr val="dk1"/>
                </a:solidFill>
              </a:rPr>
              <a:t>일감 발행</a:t>
            </a:r>
            <a:endParaRPr sz="1400" b="0" i="0" u="none" strike="noStrike" cap="none" dirty="0">
              <a:solidFill>
                <a:srgbClr val="000000"/>
              </a:solidFill>
              <a:latin typeface="Arial"/>
              <a:ea typeface="Arial"/>
              <a:cs typeface="Arial"/>
              <a:sym typeface="Arial"/>
            </a:endParaRPr>
          </a:p>
        </p:txBody>
      </p:sp>
      <p:sp>
        <p:nvSpPr>
          <p:cNvPr id="131" name="Google Shape;131;p15"/>
          <p:cNvSpPr txBox="1"/>
          <p:nvPr/>
        </p:nvSpPr>
        <p:spPr>
          <a:xfrm>
            <a:off x="397851" y="593200"/>
            <a:ext cx="85533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dirty="0" err="1">
                <a:solidFill>
                  <a:schemeClr val="dk1"/>
                </a:solidFill>
              </a:rPr>
              <a:t>방금</a:t>
            </a:r>
            <a:r>
              <a:rPr lang="en-US" sz="1100" b="1" dirty="0">
                <a:solidFill>
                  <a:schemeClr val="dk1"/>
                </a:solidFill>
              </a:rPr>
              <a:t> </a:t>
            </a:r>
            <a:r>
              <a:rPr lang="en-US" sz="1100" b="1" dirty="0" err="1">
                <a:solidFill>
                  <a:schemeClr val="dk1"/>
                </a:solidFill>
              </a:rPr>
              <a:t>생성한</a:t>
            </a:r>
            <a:r>
              <a:rPr lang="en-US" sz="1100" b="1" dirty="0">
                <a:solidFill>
                  <a:schemeClr val="dk1"/>
                </a:solidFill>
              </a:rPr>
              <a:t> </a:t>
            </a:r>
            <a:r>
              <a:rPr lang="en-US" sz="1100" b="1" dirty="0" err="1">
                <a:solidFill>
                  <a:schemeClr val="dk1"/>
                </a:solidFill>
              </a:rPr>
              <a:t>Dataset의</a:t>
            </a:r>
            <a:r>
              <a:rPr lang="en-US" sz="1100" b="1" dirty="0">
                <a:solidFill>
                  <a:schemeClr val="dk1"/>
                </a:solidFill>
              </a:rPr>
              <a:t> </a:t>
            </a:r>
            <a:r>
              <a:rPr lang="en-US" sz="1100" b="1" dirty="0" err="1">
                <a:solidFill>
                  <a:schemeClr val="dk1"/>
                </a:solidFill>
              </a:rPr>
              <a:t>우측의</a:t>
            </a:r>
            <a:r>
              <a:rPr lang="en-US" sz="1100" b="1" dirty="0">
                <a:solidFill>
                  <a:schemeClr val="dk1"/>
                </a:solidFill>
              </a:rPr>
              <a:t> More </a:t>
            </a:r>
            <a:r>
              <a:rPr lang="en-US" sz="1100" b="1" dirty="0" err="1">
                <a:solidFill>
                  <a:schemeClr val="dk1"/>
                </a:solidFill>
              </a:rPr>
              <a:t>버튼</a:t>
            </a:r>
            <a:r>
              <a:rPr lang="en-US" sz="1100" b="1" dirty="0">
                <a:solidFill>
                  <a:schemeClr val="dk1"/>
                </a:solidFill>
              </a:rPr>
              <a:t>(1)을 </a:t>
            </a:r>
            <a:r>
              <a:rPr lang="en-US" sz="1100" b="1" dirty="0" err="1">
                <a:solidFill>
                  <a:schemeClr val="dk1"/>
                </a:solidFill>
              </a:rPr>
              <a:t>선택</a:t>
            </a:r>
            <a:r>
              <a:rPr lang="en-US" sz="1100" b="1" dirty="0">
                <a:solidFill>
                  <a:schemeClr val="dk1"/>
                </a:solidFill>
              </a:rPr>
              <a:t> 후 Add Label </a:t>
            </a:r>
            <a:r>
              <a:rPr lang="en-US" sz="1100" b="1" dirty="0" err="1">
                <a:solidFill>
                  <a:schemeClr val="dk1"/>
                </a:solidFill>
              </a:rPr>
              <a:t>버튼</a:t>
            </a:r>
            <a:r>
              <a:rPr lang="en-US" sz="1100" b="1" dirty="0">
                <a:solidFill>
                  <a:schemeClr val="dk1"/>
                </a:solidFill>
              </a:rPr>
              <a:t>(2)을 </a:t>
            </a:r>
            <a:r>
              <a:rPr lang="en-US" sz="1100" b="1" dirty="0" err="1">
                <a:solidFill>
                  <a:schemeClr val="dk1"/>
                </a:solidFill>
              </a:rPr>
              <a:t>클릭합니다</a:t>
            </a:r>
            <a:r>
              <a:rPr lang="en-US" sz="1100" b="1" dirty="0">
                <a:solidFill>
                  <a:schemeClr val="dk1"/>
                </a:solidFill>
              </a:rPr>
              <a:t>.</a:t>
            </a:r>
            <a:endParaRPr sz="1100" b="1" dirty="0"/>
          </a:p>
        </p:txBody>
      </p:sp>
      <p:sp>
        <p:nvSpPr>
          <p:cNvPr id="132" name="Google Shape;132;p15"/>
          <p:cNvSpPr txBox="1"/>
          <p:nvPr/>
        </p:nvSpPr>
        <p:spPr>
          <a:xfrm>
            <a:off x="7479629" y="212521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33" name="Google Shape;133;p15"/>
          <p:cNvSpPr txBox="1"/>
          <p:nvPr/>
        </p:nvSpPr>
        <p:spPr>
          <a:xfrm>
            <a:off x="7832836" y="2361639"/>
            <a:ext cx="27180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4" name="Google Shape;134;p15"/>
          <p:cNvSpPr txBox="1"/>
          <p:nvPr/>
        </p:nvSpPr>
        <p:spPr>
          <a:xfrm>
            <a:off x="7063929" y="264039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135" name="Google Shape;135;p15"/>
          <p:cNvSpPr txBox="1"/>
          <p:nvPr/>
        </p:nvSpPr>
        <p:spPr>
          <a:xfrm>
            <a:off x="7415965" y="2793057"/>
            <a:ext cx="52500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8" name="그림 7"/>
          <p:cNvPicPr>
            <a:picLocks noChangeAspect="1"/>
          </p:cNvPicPr>
          <p:nvPr/>
        </p:nvPicPr>
        <p:blipFill>
          <a:blip r:embed="rId3"/>
          <a:stretch>
            <a:fillRect/>
          </a:stretch>
        </p:blipFill>
        <p:spPr>
          <a:xfrm>
            <a:off x="5179274" y="1233061"/>
            <a:ext cx="2976668" cy="2826626"/>
          </a:xfrm>
          <a:prstGeom prst="rect">
            <a:avLst/>
          </a:prstGeom>
        </p:spPr>
      </p:pic>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55</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6.2 </a:t>
            </a:r>
            <a:r>
              <a:rPr lang="ko-KR" altLang="en-US" dirty="0">
                <a:solidFill>
                  <a:schemeClr val="dk1"/>
                </a:solidFill>
              </a:rPr>
              <a:t>공동 </a:t>
            </a:r>
            <a:r>
              <a:rPr lang="en-US" altLang="ko-KR" dirty="0">
                <a:solidFill>
                  <a:schemeClr val="dk1"/>
                </a:solidFill>
              </a:rPr>
              <a:t>Annotation </a:t>
            </a:r>
            <a:r>
              <a:rPr lang="ko-KR" altLang="en-US" dirty="0">
                <a:solidFill>
                  <a:schemeClr val="dk1"/>
                </a:solidFill>
              </a:rPr>
              <a:t>작업</a:t>
            </a:r>
            <a:r>
              <a:rPr lang="en-US" altLang="ko-KR" dirty="0">
                <a:solidFill>
                  <a:schemeClr val="dk1"/>
                </a:solidFill>
              </a:rPr>
              <a:t>(</a:t>
            </a:r>
            <a:r>
              <a:rPr lang="ko-KR" altLang="en-US" dirty="0">
                <a:solidFill>
                  <a:schemeClr val="dk1"/>
                </a:solidFill>
              </a:rPr>
              <a:t>작업 분배</a:t>
            </a:r>
            <a:r>
              <a:rPr lang="en-US" altLang="ko-KR" dirty="0">
                <a:solidFill>
                  <a:schemeClr val="dk1"/>
                </a:solidFill>
              </a:rPr>
              <a:t>)</a:t>
            </a:r>
            <a:endParaRPr sz="1400" b="0" i="0" u="none" strike="noStrike" cap="none" dirty="0">
              <a:solidFill>
                <a:srgbClr val="000000"/>
              </a:solidFill>
              <a:latin typeface="Arial"/>
              <a:ea typeface="Arial"/>
              <a:cs typeface="Arial"/>
              <a:sym typeface="Arial"/>
            </a:endParaRPr>
          </a:p>
        </p:txBody>
      </p:sp>
      <p:sp>
        <p:nvSpPr>
          <p:cNvPr id="131" name="Google Shape;131;p15"/>
          <p:cNvSpPr txBox="1"/>
          <p:nvPr/>
        </p:nvSpPr>
        <p:spPr>
          <a:xfrm>
            <a:off x="397851" y="593200"/>
            <a:ext cx="8553300" cy="430847"/>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dirty="0"/>
              <a:t>Annotator</a:t>
            </a:r>
            <a:r>
              <a:rPr lang="ko-KR" altLang="en-US" sz="1100" b="1" dirty="0"/>
              <a:t>를 통해 </a:t>
            </a:r>
            <a:r>
              <a:rPr lang="en-US" altLang="ko-KR" sz="1100" b="1" dirty="0"/>
              <a:t>Label</a:t>
            </a:r>
            <a:r>
              <a:rPr lang="ko-KR" altLang="en-US" sz="1100" b="1" dirty="0"/>
              <a:t>을 추가할 경우</a:t>
            </a:r>
            <a:r>
              <a:rPr lang="en-US" altLang="ko-KR" sz="1100" b="1" dirty="0"/>
              <a:t>, </a:t>
            </a:r>
            <a:r>
              <a:rPr lang="ko-KR" altLang="en-US" sz="1100" b="1" dirty="0"/>
              <a:t>보이는 화면입니다</a:t>
            </a:r>
            <a:r>
              <a:rPr lang="en-US" altLang="ko-KR" sz="1100" b="1" dirty="0"/>
              <a:t>. </a:t>
            </a:r>
            <a:r>
              <a:rPr lang="ko-KR" altLang="en-US" sz="1100" b="1" dirty="0"/>
              <a:t>아래 화면은 로그인한 계정의 그룹에 이미 </a:t>
            </a:r>
            <a:r>
              <a:rPr lang="en-US" altLang="ko-KR" sz="1100" b="1" dirty="0"/>
              <a:t>Annotator 3</a:t>
            </a:r>
            <a:r>
              <a:rPr lang="ko-KR" altLang="en-US" sz="1100" b="1" dirty="0"/>
              <a:t>명과 개발자 </a:t>
            </a:r>
            <a:r>
              <a:rPr lang="en-US" altLang="ko-KR" sz="1100" b="1" dirty="0"/>
              <a:t>1</a:t>
            </a:r>
            <a:r>
              <a:rPr lang="ko-KR" altLang="en-US" sz="1100" b="1" dirty="0"/>
              <a:t>명이 있는 상태입니다</a:t>
            </a:r>
            <a:r>
              <a:rPr lang="en-US" altLang="ko-KR" sz="1100" b="1" dirty="0"/>
              <a:t>. </a:t>
            </a:r>
            <a:r>
              <a:rPr lang="ko-KR" altLang="en-US" sz="1100" b="1" dirty="0"/>
              <a:t>작업을 분배할 대상을 선택</a:t>
            </a:r>
            <a:r>
              <a:rPr lang="en-US" altLang="ko-KR" sz="1100" b="1" dirty="0"/>
              <a:t>(1)</a:t>
            </a:r>
            <a:r>
              <a:rPr lang="ko-KR" altLang="en-US" sz="1100" b="1" dirty="0"/>
              <a:t>하면 이미지 개수</a:t>
            </a:r>
            <a:r>
              <a:rPr lang="en-US" altLang="ko-KR" sz="1100" b="1" dirty="0"/>
              <a:t>/</a:t>
            </a:r>
            <a:r>
              <a:rPr lang="ko-KR" altLang="en-US" sz="1100" b="1" dirty="0"/>
              <a:t>작업자 인원수로 자동 분배</a:t>
            </a:r>
            <a:r>
              <a:rPr lang="en-US" altLang="ko-KR" sz="1100" b="1" dirty="0"/>
              <a:t>(2)</a:t>
            </a:r>
            <a:r>
              <a:rPr lang="ko-KR" altLang="en-US" sz="1100" b="1" dirty="0"/>
              <a:t>합니다</a:t>
            </a:r>
            <a:r>
              <a:rPr lang="en-US" altLang="ko-KR" sz="1100" b="1" dirty="0"/>
              <a:t>.</a:t>
            </a:r>
          </a:p>
        </p:txBody>
      </p:sp>
      <p:pic>
        <p:nvPicPr>
          <p:cNvPr id="2" name="그림 1"/>
          <p:cNvPicPr>
            <a:picLocks noChangeAspect="1"/>
          </p:cNvPicPr>
          <p:nvPr/>
        </p:nvPicPr>
        <p:blipFill>
          <a:blip r:embed="rId4"/>
          <a:stretch>
            <a:fillRect/>
          </a:stretch>
        </p:blipFill>
        <p:spPr>
          <a:xfrm>
            <a:off x="397851" y="1218928"/>
            <a:ext cx="3006435" cy="2864670"/>
          </a:xfrm>
          <a:prstGeom prst="rect">
            <a:avLst/>
          </a:prstGeom>
        </p:spPr>
      </p:pic>
      <p:sp>
        <p:nvSpPr>
          <p:cNvPr id="11" name="Google Shape;105;p13"/>
          <p:cNvSpPr txBox="1"/>
          <p:nvPr/>
        </p:nvSpPr>
        <p:spPr>
          <a:xfrm>
            <a:off x="528568" y="1861930"/>
            <a:ext cx="2745000" cy="178905"/>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2" name="Google Shape;132;p15"/>
          <p:cNvSpPr txBox="1"/>
          <p:nvPr/>
        </p:nvSpPr>
        <p:spPr>
          <a:xfrm>
            <a:off x="3535003" y="1833147"/>
            <a:ext cx="1339993" cy="236472"/>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ko-KR" altLang="en-US" sz="1050" dirty="0">
                <a:solidFill>
                  <a:srgbClr val="FF0000"/>
                </a:solidFill>
              </a:rPr>
              <a:t>개발자</a:t>
            </a:r>
            <a:endParaRPr sz="1050" dirty="0">
              <a:solidFill>
                <a:srgbClr val="FF0000"/>
              </a:solidFill>
            </a:endParaRPr>
          </a:p>
        </p:txBody>
      </p:sp>
      <p:sp>
        <p:nvSpPr>
          <p:cNvPr id="13" name="Google Shape;132;p15"/>
          <p:cNvSpPr txBox="1"/>
          <p:nvPr/>
        </p:nvSpPr>
        <p:spPr>
          <a:xfrm>
            <a:off x="3535003" y="2141418"/>
            <a:ext cx="1339993" cy="346218"/>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tLang="ko-KR" sz="1050" dirty="0">
                <a:solidFill>
                  <a:srgbClr val="FF0000"/>
                </a:solidFill>
              </a:rPr>
              <a:t>Annotator</a:t>
            </a:r>
            <a:endParaRPr sz="1050" dirty="0">
              <a:solidFill>
                <a:srgbClr val="FF0000"/>
              </a:solidFill>
            </a:endParaRPr>
          </a:p>
        </p:txBody>
      </p:sp>
      <p:sp>
        <p:nvSpPr>
          <p:cNvPr id="14" name="Google Shape;105;p13"/>
          <p:cNvSpPr txBox="1"/>
          <p:nvPr/>
        </p:nvSpPr>
        <p:spPr>
          <a:xfrm>
            <a:off x="528568" y="2040834"/>
            <a:ext cx="2745000" cy="54334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cxnSp>
        <p:nvCxnSpPr>
          <p:cNvPr id="15" name="Google Shape;181;p19"/>
          <p:cNvCxnSpPr>
            <a:stCxn id="11" idx="3"/>
            <a:endCxn id="12" idx="1"/>
          </p:cNvCxnSpPr>
          <p:nvPr/>
        </p:nvCxnSpPr>
        <p:spPr>
          <a:xfrm>
            <a:off x="3273568" y="1951383"/>
            <a:ext cx="261435" cy="0"/>
          </a:xfrm>
          <a:prstGeom prst="straightConnector1">
            <a:avLst/>
          </a:prstGeom>
          <a:noFill/>
          <a:ln w="19050" cap="flat" cmpd="sng">
            <a:solidFill>
              <a:srgbClr val="FF0000"/>
            </a:solidFill>
            <a:prstDash val="solid"/>
            <a:round/>
            <a:headEnd type="none" w="med" len="med"/>
            <a:tailEnd type="triangle" w="med" len="med"/>
          </a:ln>
        </p:spPr>
      </p:cxnSp>
      <p:cxnSp>
        <p:nvCxnSpPr>
          <p:cNvPr id="18" name="Google Shape;181;p19"/>
          <p:cNvCxnSpPr>
            <a:stCxn id="14" idx="3"/>
            <a:endCxn id="13" idx="1"/>
          </p:cNvCxnSpPr>
          <p:nvPr/>
        </p:nvCxnSpPr>
        <p:spPr>
          <a:xfrm>
            <a:off x="3273568" y="2312504"/>
            <a:ext cx="261435" cy="2023"/>
          </a:xfrm>
          <a:prstGeom prst="straightConnector1">
            <a:avLst/>
          </a:prstGeom>
          <a:noFill/>
          <a:ln w="19050" cap="flat" cmpd="sng">
            <a:solidFill>
              <a:srgbClr val="FF0000"/>
            </a:solidFill>
            <a:prstDash val="solid"/>
            <a:round/>
            <a:headEnd type="none" w="med" len="med"/>
            <a:tailEnd type="triangle" w="med" len="med"/>
          </a:ln>
        </p:spPr>
      </p:cxnSp>
      <p:sp>
        <p:nvSpPr>
          <p:cNvPr id="22" name="Google Shape;145;p16"/>
          <p:cNvSpPr txBox="1"/>
          <p:nvPr/>
        </p:nvSpPr>
        <p:spPr>
          <a:xfrm>
            <a:off x="218038" y="149749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23" name="Google Shape;146;p16"/>
          <p:cNvSpPr txBox="1"/>
          <p:nvPr/>
        </p:nvSpPr>
        <p:spPr>
          <a:xfrm>
            <a:off x="5253182" y="1666502"/>
            <a:ext cx="2817392" cy="917671"/>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4" name="Google Shape;145;p16"/>
          <p:cNvSpPr txBox="1"/>
          <p:nvPr/>
        </p:nvSpPr>
        <p:spPr>
          <a:xfrm>
            <a:off x="4941791" y="139219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
        <p:nvSpPr>
          <p:cNvPr id="25" name="Google Shape;168;p18"/>
          <p:cNvSpPr/>
          <p:nvPr/>
        </p:nvSpPr>
        <p:spPr>
          <a:xfrm>
            <a:off x="541820" y="1654356"/>
            <a:ext cx="223461" cy="223461"/>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480"/>
              </a:spcBef>
              <a:spcAft>
                <a:spcPts val="0"/>
              </a:spcAft>
              <a:buNone/>
            </a:pPr>
            <a:endParaRPr sz="2400">
              <a:latin typeface="Malgun Gothic"/>
              <a:ea typeface="Malgun Gothic"/>
              <a:cs typeface="Malgun Gothic"/>
              <a:sym typeface="Malgun Gothic"/>
            </a:endParaRPr>
          </a:p>
        </p:txBody>
      </p:sp>
    </p:spTree>
    <p:extLst>
      <p:ext uri="{BB962C8B-B14F-4D97-AF65-F5344CB8AC3E}">
        <p14:creationId xmlns:p14="http://schemas.microsoft.com/office/powerpoint/2010/main" val="227547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56</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6.2 </a:t>
            </a:r>
            <a:r>
              <a:rPr lang="ko-KR" altLang="en-US" dirty="0">
                <a:solidFill>
                  <a:schemeClr val="dk1"/>
                </a:solidFill>
              </a:rPr>
              <a:t>공동 </a:t>
            </a:r>
            <a:r>
              <a:rPr lang="en-US" altLang="ko-KR" dirty="0">
                <a:solidFill>
                  <a:schemeClr val="dk1"/>
                </a:solidFill>
              </a:rPr>
              <a:t>Annotation </a:t>
            </a:r>
            <a:r>
              <a:rPr lang="ko-KR" altLang="en-US" dirty="0">
                <a:solidFill>
                  <a:schemeClr val="dk1"/>
                </a:solidFill>
              </a:rPr>
              <a:t>작업</a:t>
            </a:r>
            <a:r>
              <a:rPr lang="en-US" altLang="ko-KR" dirty="0">
                <a:solidFill>
                  <a:schemeClr val="dk1"/>
                </a:solidFill>
              </a:rPr>
              <a:t>(</a:t>
            </a:r>
            <a:r>
              <a:rPr lang="ko-KR" altLang="en-US" dirty="0">
                <a:solidFill>
                  <a:schemeClr val="dk1"/>
                </a:solidFill>
              </a:rPr>
              <a:t>작업 분배</a:t>
            </a:r>
            <a:r>
              <a:rPr lang="en-US" altLang="ko-KR" dirty="0">
                <a:solidFill>
                  <a:schemeClr val="dk1"/>
                </a:solidFill>
              </a:rPr>
              <a:t>)</a:t>
            </a:r>
            <a:endParaRPr sz="1400" b="0" i="0" u="none" strike="noStrike" cap="none" dirty="0">
              <a:solidFill>
                <a:srgbClr val="000000"/>
              </a:solidFill>
              <a:latin typeface="Arial"/>
              <a:ea typeface="Arial"/>
              <a:cs typeface="Arial"/>
              <a:sym typeface="Arial"/>
            </a:endParaRP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lvl="0"/>
            <a:r>
              <a:rPr lang="ko-KR" altLang="en-US" sz="1100" b="1" dirty="0"/>
              <a:t>만약 개발자가 </a:t>
            </a:r>
            <a:r>
              <a:rPr lang="en-US" altLang="ko-KR" sz="1100" b="1" dirty="0"/>
              <a:t>Annotator 3</a:t>
            </a:r>
            <a:r>
              <a:rPr lang="ko-KR" altLang="en-US" sz="1100" b="1" dirty="0"/>
              <a:t>명에 작업을 분배했다면</a:t>
            </a:r>
            <a:r>
              <a:rPr lang="en-US" altLang="ko-KR" sz="1100" b="1" dirty="0"/>
              <a:t>, </a:t>
            </a:r>
            <a:r>
              <a:rPr lang="ko-KR" altLang="en-US" sz="1100" b="1" dirty="0"/>
              <a:t>각</a:t>
            </a:r>
            <a:r>
              <a:rPr lang="en-US" altLang="ko-KR" sz="1100" b="1" dirty="0"/>
              <a:t> Annotator</a:t>
            </a:r>
            <a:r>
              <a:rPr lang="ko-KR" altLang="en-US" sz="1100" b="1" dirty="0"/>
              <a:t>들은 </a:t>
            </a:r>
            <a:r>
              <a:rPr lang="en-US" altLang="ko-KR" sz="1100" b="1" dirty="0"/>
              <a:t>‘</a:t>
            </a:r>
            <a:r>
              <a:rPr lang="ko-KR" altLang="en-US" sz="1100" b="1" dirty="0"/>
              <a:t>이미지 개수</a:t>
            </a:r>
            <a:r>
              <a:rPr lang="en-US" altLang="ko-KR" sz="1100" b="1" dirty="0"/>
              <a:t>/</a:t>
            </a:r>
            <a:r>
              <a:rPr lang="ko-KR" altLang="en-US" sz="1100" b="1" dirty="0"/>
              <a:t>작업자</a:t>
            </a:r>
            <a:r>
              <a:rPr lang="en-US" altLang="ko-KR" sz="1100" b="1" dirty="0"/>
              <a:t>’ </a:t>
            </a:r>
            <a:r>
              <a:rPr lang="ko-KR" altLang="en-US" sz="1100" b="1" dirty="0"/>
              <a:t>만큼 일감을 할당 받습니다</a:t>
            </a:r>
            <a:r>
              <a:rPr lang="en-US" altLang="ko-KR" sz="1100" b="1" dirty="0"/>
              <a:t>.</a:t>
            </a:r>
          </a:p>
        </p:txBody>
      </p:sp>
      <p:pic>
        <p:nvPicPr>
          <p:cNvPr id="1032"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653"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49"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445" y="3392556"/>
            <a:ext cx="921647" cy="92164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45;p16"/>
          <p:cNvSpPr txBox="1"/>
          <p:nvPr/>
        </p:nvSpPr>
        <p:spPr>
          <a:xfrm>
            <a:off x="2183691"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1</a:t>
            </a:r>
            <a:endParaRPr sz="1000" dirty="0">
              <a:solidFill>
                <a:schemeClr val="tx1"/>
              </a:solidFill>
            </a:endParaRPr>
          </a:p>
        </p:txBody>
      </p:sp>
      <p:sp>
        <p:nvSpPr>
          <p:cNvPr id="28" name="Google Shape;145;p16"/>
          <p:cNvSpPr txBox="1"/>
          <p:nvPr/>
        </p:nvSpPr>
        <p:spPr>
          <a:xfrm>
            <a:off x="3833587"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2</a:t>
            </a:r>
            <a:endParaRPr sz="1000" dirty="0">
              <a:solidFill>
                <a:schemeClr val="tx1"/>
              </a:solidFill>
            </a:endParaRPr>
          </a:p>
        </p:txBody>
      </p:sp>
      <p:sp>
        <p:nvSpPr>
          <p:cNvPr id="29" name="Google Shape;145;p16"/>
          <p:cNvSpPr txBox="1"/>
          <p:nvPr/>
        </p:nvSpPr>
        <p:spPr>
          <a:xfrm>
            <a:off x="5497003"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3</a:t>
            </a:r>
            <a:endParaRPr sz="1000" dirty="0">
              <a:solidFill>
                <a:schemeClr val="tx1"/>
              </a:solidFill>
            </a:endParaRPr>
          </a:p>
        </p:txBody>
      </p:sp>
      <p:pic>
        <p:nvPicPr>
          <p:cNvPr id="1038" name="Picture 14" descr="Person Red Icon Free PNG Transparent Background, Free Download #7538 -  FreeIc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424" y="1174843"/>
            <a:ext cx="1027893" cy="973072"/>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45;p16"/>
          <p:cNvSpPr txBox="1"/>
          <p:nvPr/>
        </p:nvSpPr>
        <p:spPr>
          <a:xfrm>
            <a:off x="3833587" y="2116832"/>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000" dirty="0">
                <a:solidFill>
                  <a:schemeClr val="tx1"/>
                </a:solidFill>
              </a:rPr>
              <a:t>개발자</a:t>
            </a:r>
            <a:endParaRPr sz="1000" dirty="0">
              <a:solidFill>
                <a:schemeClr val="tx1"/>
              </a:solidFill>
            </a:endParaRPr>
          </a:p>
        </p:txBody>
      </p:sp>
      <p:cxnSp>
        <p:nvCxnSpPr>
          <p:cNvPr id="4" name="꺾인 연결선 3"/>
          <p:cNvCxnSpPr>
            <a:stCxn id="1032" idx="0"/>
            <a:endCxn id="30" idx="2"/>
          </p:cNvCxnSpPr>
          <p:nvPr/>
        </p:nvCxnSpPr>
        <p:spPr>
          <a:xfrm rot="5400000" flipH="1" flipV="1">
            <a:off x="2973824" y="2099009"/>
            <a:ext cx="937200" cy="1649895"/>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Google Shape;145;p16"/>
          <p:cNvSpPr txBox="1"/>
          <p:nvPr/>
        </p:nvSpPr>
        <p:spPr>
          <a:xfrm>
            <a:off x="1749906" y="2982550"/>
            <a:ext cx="86756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ko-KR" sz="800" dirty="0">
                <a:solidFill>
                  <a:schemeClr val="tx1"/>
                </a:solidFill>
              </a:rPr>
              <a:t>14</a:t>
            </a:r>
            <a:r>
              <a:rPr lang="ko-KR" altLang="en-US" sz="800" dirty="0">
                <a:solidFill>
                  <a:schemeClr val="tx1"/>
                </a:solidFill>
              </a:rPr>
              <a:t>장</a:t>
            </a:r>
            <a:r>
              <a:rPr lang="en-US" altLang="ko-KR" sz="800" dirty="0">
                <a:solidFill>
                  <a:schemeClr val="tx1"/>
                </a:solidFill>
              </a:rPr>
              <a:t/>
            </a:r>
            <a:br>
              <a:rPr lang="en-US" altLang="ko-KR" sz="800" dirty="0">
                <a:solidFill>
                  <a:schemeClr val="tx1"/>
                </a:solidFill>
              </a:rPr>
            </a:br>
            <a:r>
              <a:rPr lang="en-US" altLang="ko-KR" sz="800" dirty="0">
                <a:solidFill>
                  <a:schemeClr val="tx1"/>
                </a:solidFill>
              </a:rPr>
              <a:t>(1 ~ 14)</a:t>
            </a:r>
            <a:endParaRPr sz="800" dirty="0">
              <a:solidFill>
                <a:schemeClr val="tx1"/>
              </a:solidFill>
            </a:endParaRPr>
          </a:p>
        </p:txBody>
      </p:sp>
      <p:cxnSp>
        <p:nvCxnSpPr>
          <p:cNvPr id="33" name="꺾인 연결선 32"/>
          <p:cNvCxnSpPr>
            <a:stCxn id="21" idx="0"/>
            <a:endCxn id="30" idx="2"/>
          </p:cNvCxnSpPr>
          <p:nvPr/>
        </p:nvCxnSpPr>
        <p:spPr>
          <a:xfrm rot="16200000" flipV="1">
            <a:off x="3798773" y="2923955"/>
            <a:ext cx="937200" cy="1"/>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Google Shape;145;p16"/>
          <p:cNvSpPr txBox="1"/>
          <p:nvPr/>
        </p:nvSpPr>
        <p:spPr>
          <a:xfrm>
            <a:off x="3442424" y="2982550"/>
            <a:ext cx="867569" cy="430857"/>
          </a:xfrm>
          <a:prstGeom prst="rect">
            <a:avLst/>
          </a:prstGeom>
          <a:noFill/>
          <a:ln>
            <a:noFill/>
          </a:ln>
        </p:spPr>
        <p:txBody>
          <a:bodyPr spcFirstLastPara="1" wrap="square" lIns="91425" tIns="91425" rIns="91425" bIns="91425" anchor="t" anchorCtr="0">
            <a:spAutoFit/>
          </a:bodyPr>
          <a:lstStyle/>
          <a:p>
            <a:pPr lvl="0" algn="ctr"/>
            <a:r>
              <a:rPr lang="en-US" altLang="ko-KR" sz="800" dirty="0">
                <a:solidFill>
                  <a:schemeClr val="tx1"/>
                </a:solidFill>
              </a:rPr>
              <a:t>14</a:t>
            </a:r>
            <a:r>
              <a:rPr lang="ko-KR" altLang="en-US" sz="800" dirty="0">
                <a:solidFill>
                  <a:schemeClr val="tx1"/>
                </a:solidFill>
              </a:rPr>
              <a:t>장</a:t>
            </a:r>
            <a:br>
              <a:rPr lang="ko-KR" altLang="en-US" sz="800" dirty="0">
                <a:solidFill>
                  <a:schemeClr val="tx1"/>
                </a:solidFill>
              </a:rPr>
            </a:br>
            <a:r>
              <a:rPr lang="en-US" altLang="ko-KR" sz="800" dirty="0">
                <a:solidFill>
                  <a:schemeClr val="tx1"/>
                </a:solidFill>
              </a:rPr>
              <a:t>(15 ~ 28)</a:t>
            </a:r>
            <a:endParaRPr lang="ko-KR" altLang="en-US" sz="800" dirty="0">
              <a:solidFill>
                <a:schemeClr val="tx1"/>
              </a:solidFill>
            </a:endParaRPr>
          </a:p>
        </p:txBody>
      </p:sp>
      <p:cxnSp>
        <p:nvCxnSpPr>
          <p:cNvPr id="37" name="꺾인 연결선 36"/>
          <p:cNvCxnSpPr>
            <a:stCxn id="26" idx="0"/>
            <a:endCxn id="30" idx="2"/>
          </p:cNvCxnSpPr>
          <p:nvPr/>
        </p:nvCxnSpPr>
        <p:spPr>
          <a:xfrm rot="16200000" flipV="1">
            <a:off x="4623721" y="2099007"/>
            <a:ext cx="937200" cy="1649897"/>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Google Shape;145;p16"/>
          <p:cNvSpPr txBox="1"/>
          <p:nvPr/>
        </p:nvSpPr>
        <p:spPr>
          <a:xfrm>
            <a:off x="5125990" y="2982550"/>
            <a:ext cx="867569" cy="430857"/>
          </a:xfrm>
          <a:prstGeom prst="rect">
            <a:avLst/>
          </a:prstGeom>
          <a:noFill/>
          <a:ln>
            <a:noFill/>
          </a:ln>
        </p:spPr>
        <p:txBody>
          <a:bodyPr spcFirstLastPara="1" wrap="square" lIns="91425" tIns="91425" rIns="91425" bIns="91425" anchor="t" anchorCtr="0">
            <a:spAutoFit/>
          </a:bodyPr>
          <a:lstStyle/>
          <a:p>
            <a:pPr lvl="0" algn="ctr"/>
            <a:r>
              <a:rPr lang="en-US" altLang="ko-KR" sz="800" dirty="0">
                <a:solidFill>
                  <a:schemeClr val="tx1"/>
                </a:solidFill>
              </a:rPr>
              <a:t>14</a:t>
            </a:r>
            <a:r>
              <a:rPr lang="ko-KR" altLang="en-US" sz="800" dirty="0">
                <a:solidFill>
                  <a:schemeClr val="tx1"/>
                </a:solidFill>
              </a:rPr>
              <a:t>장</a:t>
            </a:r>
            <a:br>
              <a:rPr lang="ko-KR" altLang="en-US" sz="800" dirty="0">
                <a:solidFill>
                  <a:schemeClr val="tx1"/>
                </a:solidFill>
              </a:rPr>
            </a:br>
            <a:r>
              <a:rPr lang="en-US" altLang="ko-KR" sz="800" dirty="0">
                <a:solidFill>
                  <a:schemeClr val="tx1"/>
                </a:solidFill>
              </a:rPr>
              <a:t>(29 ~ 42)</a:t>
            </a:r>
            <a:endParaRPr lang="ko-KR" altLang="en-US" sz="800" dirty="0">
              <a:solidFill>
                <a:schemeClr val="tx1"/>
              </a:solidFill>
            </a:endParaRPr>
          </a:p>
        </p:txBody>
      </p:sp>
      <p:sp>
        <p:nvSpPr>
          <p:cNvPr id="41" name="Google Shape;145;p16"/>
          <p:cNvSpPr txBox="1"/>
          <p:nvPr/>
        </p:nvSpPr>
        <p:spPr>
          <a:xfrm>
            <a:off x="5847005" y="1353633"/>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42</a:t>
            </a:r>
            <a:r>
              <a:rPr lang="ko-KR" altLang="en-US" sz="800" dirty="0">
                <a:solidFill>
                  <a:schemeClr val="tx1"/>
                </a:solidFill>
              </a:rPr>
              <a:t>장의 이미지</a:t>
            </a:r>
            <a:endParaRPr sz="800" dirty="0">
              <a:solidFill>
                <a:schemeClr val="tx1"/>
              </a:solidFill>
            </a:endParaRPr>
          </a:p>
        </p:txBody>
      </p:sp>
      <p:pic>
        <p:nvPicPr>
          <p:cNvPr id="1040" name="Picture 16" descr="Dataset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072" y="1091049"/>
            <a:ext cx="1056866" cy="1056866"/>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45;p16"/>
          <p:cNvSpPr txBox="1"/>
          <p:nvPr/>
        </p:nvSpPr>
        <p:spPr>
          <a:xfrm>
            <a:off x="7306720" y="2076448"/>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ko-KR" sz="800" dirty="0">
                <a:solidFill>
                  <a:schemeClr val="tx1"/>
                </a:solidFill>
              </a:rPr>
              <a:t>Dataset</a:t>
            </a:r>
            <a:endParaRPr sz="800" dirty="0">
              <a:solidFill>
                <a:schemeClr val="tx1"/>
              </a:solidFill>
            </a:endParaRPr>
          </a:p>
        </p:txBody>
      </p:sp>
      <p:cxnSp>
        <p:nvCxnSpPr>
          <p:cNvPr id="19" name="직선 화살표 연결선 18"/>
          <p:cNvCxnSpPr>
            <a:stCxn id="1040" idx="1"/>
          </p:cNvCxnSpPr>
          <p:nvPr/>
        </p:nvCxnSpPr>
        <p:spPr>
          <a:xfrm flipH="1">
            <a:off x="5206029" y="1619482"/>
            <a:ext cx="20060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6578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57</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6.2 </a:t>
            </a:r>
            <a:r>
              <a:rPr lang="ko-KR" altLang="en-US" dirty="0">
                <a:solidFill>
                  <a:schemeClr val="dk1"/>
                </a:solidFill>
              </a:rPr>
              <a:t>공동 </a:t>
            </a:r>
            <a:r>
              <a:rPr lang="en-US" altLang="ko-KR" dirty="0">
                <a:solidFill>
                  <a:schemeClr val="dk1"/>
                </a:solidFill>
              </a:rPr>
              <a:t>Annotation </a:t>
            </a:r>
            <a:r>
              <a:rPr lang="ko-KR" altLang="en-US" dirty="0">
                <a:solidFill>
                  <a:schemeClr val="dk1"/>
                </a:solidFill>
              </a:rPr>
              <a:t>작업</a:t>
            </a:r>
            <a:r>
              <a:rPr lang="en-US" altLang="ko-KR" dirty="0">
                <a:solidFill>
                  <a:schemeClr val="dk1"/>
                </a:solidFill>
              </a:rPr>
              <a:t>(</a:t>
            </a:r>
            <a:r>
              <a:rPr lang="ko-KR" altLang="en-US" dirty="0">
                <a:solidFill>
                  <a:schemeClr val="dk1"/>
                </a:solidFill>
              </a:rPr>
              <a:t>작업 분배</a:t>
            </a:r>
            <a:r>
              <a:rPr lang="en-US" altLang="ko-KR" dirty="0">
                <a:solidFill>
                  <a:schemeClr val="dk1"/>
                </a:solidFill>
              </a:rPr>
              <a:t>)</a:t>
            </a:r>
            <a:endParaRPr sz="1400" b="0" i="0" u="none" strike="noStrike" cap="none" dirty="0">
              <a:solidFill>
                <a:srgbClr val="000000"/>
              </a:solidFill>
              <a:latin typeface="Arial"/>
              <a:ea typeface="Arial"/>
              <a:cs typeface="Arial"/>
              <a:sym typeface="Arial"/>
            </a:endParaRP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altLang="en-US" sz="1100" b="1" dirty="0"/>
              <a:t>개발자는 </a:t>
            </a:r>
            <a:r>
              <a:rPr lang="en-US" altLang="ko-KR" sz="1100" b="1" dirty="0"/>
              <a:t>Annotator </a:t>
            </a:r>
            <a:r>
              <a:rPr lang="ko-KR" altLang="en-US" sz="1100" b="1" dirty="0"/>
              <a:t>작업자들의 </a:t>
            </a:r>
            <a:r>
              <a:rPr lang="en-US" altLang="ko-KR" sz="1100" b="1" dirty="0"/>
              <a:t>‘</a:t>
            </a:r>
            <a:r>
              <a:rPr lang="ko-KR" altLang="en-US" sz="1100" b="1" dirty="0" err="1"/>
              <a:t>검수자</a:t>
            </a:r>
            <a:r>
              <a:rPr lang="en-US" altLang="ko-KR" sz="1100" b="1" dirty="0"/>
              <a:t>’ </a:t>
            </a:r>
            <a:r>
              <a:rPr lang="ko-KR" altLang="en-US" sz="1100" b="1" dirty="0"/>
              <a:t>역할을 합니다</a:t>
            </a:r>
            <a:r>
              <a:rPr lang="en-US" altLang="ko-KR" sz="1100" b="1" dirty="0"/>
              <a:t>. </a:t>
            </a:r>
            <a:r>
              <a:rPr lang="ko-KR" altLang="en-US" sz="1100" b="1" dirty="0"/>
              <a:t>각 </a:t>
            </a:r>
            <a:r>
              <a:rPr lang="en-US" altLang="ko-KR" sz="1100" b="1" dirty="0"/>
              <a:t>Annotator</a:t>
            </a:r>
            <a:r>
              <a:rPr lang="ko-KR" altLang="en-US" sz="1100" b="1" dirty="0"/>
              <a:t>들은 작업을 마친 후 </a:t>
            </a:r>
            <a:r>
              <a:rPr lang="ko-KR" altLang="en-US" sz="1100" b="1" dirty="0" err="1"/>
              <a:t>검수자에게</a:t>
            </a:r>
            <a:r>
              <a:rPr lang="ko-KR" altLang="en-US" sz="1100" b="1" dirty="0"/>
              <a:t> 완료 통보를 합니다</a:t>
            </a:r>
            <a:r>
              <a:rPr lang="en-US" altLang="ko-KR" sz="1100" b="1" dirty="0"/>
              <a:t>.</a:t>
            </a:r>
          </a:p>
        </p:txBody>
      </p:sp>
      <p:pic>
        <p:nvPicPr>
          <p:cNvPr id="1032"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653"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49"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445" y="3392556"/>
            <a:ext cx="921647" cy="92164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45;p16"/>
          <p:cNvSpPr txBox="1"/>
          <p:nvPr/>
        </p:nvSpPr>
        <p:spPr>
          <a:xfrm>
            <a:off x="2183691"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1</a:t>
            </a:r>
            <a:endParaRPr sz="1000" dirty="0">
              <a:solidFill>
                <a:schemeClr val="tx1"/>
              </a:solidFill>
            </a:endParaRPr>
          </a:p>
        </p:txBody>
      </p:sp>
      <p:sp>
        <p:nvSpPr>
          <p:cNvPr id="28" name="Google Shape;145;p16"/>
          <p:cNvSpPr txBox="1"/>
          <p:nvPr/>
        </p:nvSpPr>
        <p:spPr>
          <a:xfrm>
            <a:off x="3833587"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2</a:t>
            </a:r>
            <a:endParaRPr sz="1000" dirty="0">
              <a:solidFill>
                <a:schemeClr val="tx1"/>
              </a:solidFill>
            </a:endParaRPr>
          </a:p>
        </p:txBody>
      </p:sp>
      <p:sp>
        <p:nvSpPr>
          <p:cNvPr id="29" name="Google Shape;145;p16"/>
          <p:cNvSpPr txBox="1"/>
          <p:nvPr/>
        </p:nvSpPr>
        <p:spPr>
          <a:xfrm>
            <a:off x="5497003"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3</a:t>
            </a:r>
            <a:endParaRPr sz="1000" dirty="0">
              <a:solidFill>
                <a:schemeClr val="tx1"/>
              </a:solidFill>
            </a:endParaRPr>
          </a:p>
        </p:txBody>
      </p:sp>
      <p:pic>
        <p:nvPicPr>
          <p:cNvPr id="1038" name="Picture 14" descr="Person Red Icon Free PNG Transparent Background, Free Download #7538 -  FreeIc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424" y="1174843"/>
            <a:ext cx="1027893" cy="973072"/>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45;p16"/>
          <p:cNvSpPr txBox="1"/>
          <p:nvPr/>
        </p:nvSpPr>
        <p:spPr>
          <a:xfrm>
            <a:off x="3742492" y="2116832"/>
            <a:ext cx="1049759"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000">
                <a:solidFill>
                  <a:schemeClr val="tx1"/>
                </a:solidFill>
              </a:rPr>
              <a:t>개발자</a:t>
            </a:r>
            <a:r>
              <a:rPr lang="en-US" altLang="ko-KR" sz="1000" dirty="0">
                <a:solidFill>
                  <a:schemeClr val="tx1"/>
                </a:solidFill>
              </a:rPr>
              <a:t>=</a:t>
            </a:r>
            <a:r>
              <a:rPr lang="ko-KR" altLang="en-US" sz="1000" dirty="0" err="1">
                <a:solidFill>
                  <a:schemeClr val="tx1"/>
                </a:solidFill>
              </a:rPr>
              <a:t>검수자</a:t>
            </a:r>
            <a:endParaRPr sz="1000" dirty="0">
              <a:solidFill>
                <a:schemeClr val="tx1"/>
              </a:solidFill>
            </a:endParaRPr>
          </a:p>
        </p:txBody>
      </p:sp>
      <p:cxnSp>
        <p:nvCxnSpPr>
          <p:cNvPr id="4" name="꺾인 연결선 3"/>
          <p:cNvCxnSpPr>
            <a:stCxn id="1032" idx="0"/>
            <a:endCxn id="30" idx="2"/>
          </p:cNvCxnSpPr>
          <p:nvPr/>
        </p:nvCxnSpPr>
        <p:spPr>
          <a:xfrm rot="5400000" flipH="1" flipV="1">
            <a:off x="2973824" y="2099009"/>
            <a:ext cx="937200" cy="16498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145;p16"/>
          <p:cNvSpPr txBox="1"/>
          <p:nvPr/>
        </p:nvSpPr>
        <p:spPr>
          <a:xfrm>
            <a:off x="1749906" y="2982550"/>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800">
                <a:solidFill>
                  <a:schemeClr val="tx1"/>
                </a:solidFill>
              </a:rPr>
              <a:t>작업 완료 통보</a:t>
            </a:r>
            <a:endParaRPr sz="800" dirty="0">
              <a:solidFill>
                <a:schemeClr val="tx1"/>
              </a:solidFill>
            </a:endParaRPr>
          </a:p>
        </p:txBody>
      </p:sp>
      <p:cxnSp>
        <p:nvCxnSpPr>
          <p:cNvPr id="33" name="꺾인 연결선 32"/>
          <p:cNvCxnSpPr>
            <a:stCxn id="21" idx="0"/>
            <a:endCxn id="30" idx="2"/>
          </p:cNvCxnSpPr>
          <p:nvPr/>
        </p:nvCxnSpPr>
        <p:spPr>
          <a:xfrm rot="16200000" flipV="1">
            <a:off x="3798773" y="2923955"/>
            <a:ext cx="937200" cy="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145;p16"/>
          <p:cNvSpPr txBox="1"/>
          <p:nvPr/>
        </p:nvSpPr>
        <p:spPr>
          <a:xfrm>
            <a:off x="3442424" y="2982550"/>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800">
                <a:solidFill>
                  <a:schemeClr val="tx1"/>
                </a:solidFill>
              </a:rPr>
              <a:t>작업 완료 통보</a:t>
            </a:r>
            <a:endParaRPr sz="800" dirty="0">
              <a:solidFill>
                <a:schemeClr val="tx1"/>
              </a:solidFill>
            </a:endParaRPr>
          </a:p>
        </p:txBody>
      </p:sp>
      <p:cxnSp>
        <p:nvCxnSpPr>
          <p:cNvPr id="37" name="꺾인 연결선 36"/>
          <p:cNvCxnSpPr>
            <a:stCxn id="26" idx="0"/>
            <a:endCxn id="30" idx="2"/>
          </p:cNvCxnSpPr>
          <p:nvPr/>
        </p:nvCxnSpPr>
        <p:spPr>
          <a:xfrm rot="16200000" flipV="1">
            <a:off x="4623721" y="2099007"/>
            <a:ext cx="937200" cy="16498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145;p16"/>
          <p:cNvSpPr txBox="1"/>
          <p:nvPr/>
        </p:nvSpPr>
        <p:spPr>
          <a:xfrm>
            <a:off x="5125990" y="2982550"/>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800">
                <a:solidFill>
                  <a:schemeClr val="tx1"/>
                </a:solidFill>
              </a:rPr>
              <a:t>작업 완료 통보</a:t>
            </a:r>
            <a:endParaRPr sz="800" dirty="0">
              <a:solidFill>
                <a:schemeClr val="tx1"/>
              </a:solidFill>
            </a:endParaRPr>
          </a:p>
        </p:txBody>
      </p:sp>
    </p:spTree>
    <p:extLst>
      <p:ext uri="{BB962C8B-B14F-4D97-AF65-F5344CB8AC3E}">
        <p14:creationId xmlns:p14="http://schemas.microsoft.com/office/powerpoint/2010/main" val="328398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58</a:t>
            </a:fld>
            <a:endParaRPr sz="788" b="1" i="0" u="none" strike="noStrike" cap="none">
              <a:solidFill>
                <a:srgbClr val="262626"/>
              </a:solidFill>
              <a:latin typeface="Malgun Gothic"/>
              <a:ea typeface="Malgun Gothic"/>
              <a:cs typeface="Malgun Gothic"/>
              <a:sym typeface="Malgun Gothic"/>
            </a:endParaRPr>
          </a:p>
        </p:txBody>
      </p:sp>
      <p:sp>
        <p:nvSpPr>
          <p:cNvPr id="130" name="Google Shape;130;p1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solidFill>
                  <a:schemeClr val="dk1"/>
                </a:solidFill>
              </a:rPr>
              <a:t>6.2 </a:t>
            </a:r>
            <a:r>
              <a:rPr lang="ko-KR" altLang="en-US" dirty="0">
                <a:solidFill>
                  <a:schemeClr val="dk1"/>
                </a:solidFill>
              </a:rPr>
              <a:t>공동 </a:t>
            </a:r>
            <a:r>
              <a:rPr lang="en-US" altLang="ko-KR" dirty="0">
                <a:solidFill>
                  <a:schemeClr val="dk1"/>
                </a:solidFill>
              </a:rPr>
              <a:t>Annotation </a:t>
            </a:r>
            <a:r>
              <a:rPr lang="ko-KR" altLang="en-US" dirty="0">
                <a:solidFill>
                  <a:schemeClr val="dk1"/>
                </a:solidFill>
              </a:rPr>
              <a:t>작업</a:t>
            </a:r>
            <a:r>
              <a:rPr lang="en-US" altLang="ko-KR" dirty="0">
                <a:solidFill>
                  <a:schemeClr val="dk1"/>
                </a:solidFill>
              </a:rPr>
              <a:t>(</a:t>
            </a:r>
            <a:r>
              <a:rPr lang="ko-KR" altLang="en-US" dirty="0">
                <a:solidFill>
                  <a:schemeClr val="dk1"/>
                </a:solidFill>
              </a:rPr>
              <a:t>작업 분배</a:t>
            </a:r>
            <a:r>
              <a:rPr lang="en-US" altLang="ko-KR" dirty="0">
                <a:solidFill>
                  <a:schemeClr val="dk1"/>
                </a:solidFill>
              </a:rPr>
              <a:t>)</a:t>
            </a:r>
            <a:endParaRPr sz="1400" b="0" i="0" u="none" strike="noStrike" cap="none" dirty="0">
              <a:solidFill>
                <a:srgbClr val="000000"/>
              </a:solidFill>
              <a:latin typeface="Arial"/>
              <a:ea typeface="Arial"/>
              <a:cs typeface="Arial"/>
              <a:sym typeface="Arial"/>
            </a:endParaRPr>
          </a:p>
        </p:txBody>
      </p:sp>
      <p:sp>
        <p:nvSpPr>
          <p:cNvPr id="131" name="Google Shape;131;p15"/>
          <p:cNvSpPr txBox="1"/>
          <p:nvPr/>
        </p:nvSpPr>
        <p:spPr>
          <a:xfrm>
            <a:off x="397851" y="593200"/>
            <a:ext cx="8553300" cy="261570"/>
          </a:xfrm>
          <a:prstGeom prst="rect">
            <a:avLst/>
          </a:prstGeom>
          <a:noFill/>
          <a:ln>
            <a:noFill/>
          </a:ln>
        </p:spPr>
        <p:txBody>
          <a:bodyPr spcFirstLastPara="1" wrap="square" lIns="91425" tIns="45700" rIns="91425" bIns="45700" anchor="t" anchorCtr="0">
            <a:spAutoFit/>
          </a:bodyPr>
          <a:lstStyle/>
          <a:p>
            <a:pPr lvl="0"/>
            <a:r>
              <a:rPr lang="ko-KR" altLang="en-US" sz="1100" b="1" dirty="0"/>
              <a:t>분배되었던 모든 </a:t>
            </a:r>
            <a:r>
              <a:rPr lang="en-US" altLang="ko-KR" sz="1100" b="1" dirty="0"/>
              <a:t>Annotation </a:t>
            </a:r>
            <a:r>
              <a:rPr lang="ko-KR" altLang="en-US" sz="1100" b="1" dirty="0"/>
              <a:t>작업이 완료 처리가 되면</a:t>
            </a:r>
            <a:r>
              <a:rPr lang="en-US" altLang="ko-KR" sz="1100" b="1" dirty="0"/>
              <a:t>, </a:t>
            </a:r>
            <a:r>
              <a:rPr lang="ko-KR" altLang="en-US" sz="1100" b="1" dirty="0"/>
              <a:t>모든 </a:t>
            </a:r>
            <a:r>
              <a:rPr lang="en-US" altLang="ko-KR" sz="1100" b="1" dirty="0"/>
              <a:t>Label</a:t>
            </a:r>
            <a:r>
              <a:rPr lang="ko-KR" altLang="en-US" sz="1100" b="1" dirty="0"/>
              <a:t>을 하나로 합쳐 자동으로 해당 </a:t>
            </a:r>
            <a:r>
              <a:rPr lang="en-US" altLang="ko-KR" sz="1100" b="1" dirty="0"/>
              <a:t>Dataset</a:t>
            </a:r>
            <a:r>
              <a:rPr lang="ko-KR" altLang="en-US" sz="1100" b="1" dirty="0"/>
              <a:t>에 </a:t>
            </a:r>
            <a:r>
              <a:rPr lang="en-US" altLang="ko-KR" sz="1100" b="1" dirty="0"/>
              <a:t>Label</a:t>
            </a:r>
            <a:r>
              <a:rPr lang="ko-KR" altLang="en-US" sz="1100" b="1" dirty="0"/>
              <a:t>이 추가됩니다</a:t>
            </a:r>
            <a:r>
              <a:rPr lang="en-US" altLang="ko-KR" sz="1100" b="1" dirty="0"/>
              <a:t>.</a:t>
            </a:r>
          </a:p>
        </p:txBody>
      </p:sp>
      <p:pic>
        <p:nvPicPr>
          <p:cNvPr id="1032"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653"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49" y="3392556"/>
            <a:ext cx="921647" cy="9216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Person icon - Free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445" y="3392556"/>
            <a:ext cx="921647" cy="92164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45;p16"/>
          <p:cNvSpPr txBox="1"/>
          <p:nvPr/>
        </p:nvSpPr>
        <p:spPr>
          <a:xfrm>
            <a:off x="2183691"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1</a:t>
            </a:r>
            <a:endParaRPr sz="1000" dirty="0">
              <a:solidFill>
                <a:schemeClr val="tx1"/>
              </a:solidFill>
            </a:endParaRPr>
          </a:p>
        </p:txBody>
      </p:sp>
      <p:sp>
        <p:nvSpPr>
          <p:cNvPr id="28" name="Google Shape;145;p16"/>
          <p:cNvSpPr txBox="1"/>
          <p:nvPr/>
        </p:nvSpPr>
        <p:spPr>
          <a:xfrm>
            <a:off x="3833587"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2</a:t>
            </a:r>
            <a:endParaRPr sz="1000" dirty="0">
              <a:solidFill>
                <a:schemeClr val="tx1"/>
              </a:solidFill>
            </a:endParaRPr>
          </a:p>
        </p:txBody>
      </p:sp>
      <p:sp>
        <p:nvSpPr>
          <p:cNvPr id="29" name="Google Shape;145;p16"/>
          <p:cNvSpPr txBox="1"/>
          <p:nvPr/>
        </p:nvSpPr>
        <p:spPr>
          <a:xfrm>
            <a:off x="5497003" y="4199165"/>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solidFill>
                  <a:schemeClr val="tx1"/>
                </a:solidFill>
              </a:rPr>
              <a:t>Annotator 3</a:t>
            </a:r>
            <a:endParaRPr sz="1000" dirty="0">
              <a:solidFill>
                <a:schemeClr val="tx1"/>
              </a:solidFill>
            </a:endParaRPr>
          </a:p>
        </p:txBody>
      </p:sp>
      <p:pic>
        <p:nvPicPr>
          <p:cNvPr id="1038" name="Picture 14" descr="Person Red Icon Free PNG Transparent Background, Free Download #7538 -  FreeIc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424" y="1174843"/>
            <a:ext cx="1027893" cy="973072"/>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45;p16"/>
          <p:cNvSpPr txBox="1"/>
          <p:nvPr/>
        </p:nvSpPr>
        <p:spPr>
          <a:xfrm>
            <a:off x="3833587" y="2116832"/>
            <a:ext cx="86756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000" dirty="0">
                <a:solidFill>
                  <a:schemeClr val="tx1"/>
                </a:solidFill>
              </a:rPr>
              <a:t>개발자</a:t>
            </a:r>
            <a:endParaRPr sz="1000" dirty="0">
              <a:solidFill>
                <a:schemeClr val="tx1"/>
              </a:solidFill>
            </a:endParaRPr>
          </a:p>
        </p:txBody>
      </p:sp>
      <p:cxnSp>
        <p:nvCxnSpPr>
          <p:cNvPr id="4" name="꺾인 연결선 3"/>
          <p:cNvCxnSpPr>
            <a:stCxn id="1032" idx="0"/>
            <a:endCxn id="30" idx="2"/>
          </p:cNvCxnSpPr>
          <p:nvPr/>
        </p:nvCxnSpPr>
        <p:spPr>
          <a:xfrm rot="5400000" flipH="1" flipV="1">
            <a:off x="2973824" y="2099009"/>
            <a:ext cx="937200" cy="1649895"/>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Google Shape;145;p16"/>
          <p:cNvSpPr txBox="1"/>
          <p:nvPr/>
        </p:nvSpPr>
        <p:spPr>
          <a:xfrm>
            <a:off x="1749906" y="2982550"/>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Complete</a:t>
            </a:r>
            <a:endParaRPr sz="800" dirty="0">
              <a:solidFill>
                <a:schemeClr val="tx1"/>
              </a:solidFill>
            </a:endParaRPr>
          </a:p>
        </p:txBody>
      </p:sp>
      <p:cxnSp>
        <p:nvCxnSpPr>
          <p:cNvPr id="33" name="꺾인 연결선 32"/>
          <p:cNvCxnSpPr>
            <a:stCxn id="21" idx="0"/>
            <a:endCxn id="30" idx="2"/>
          </p:cNvCxnSpPr>
          <p:nvPr/>
        </p:nvCxnSpPr>
        <p:spPr>
          <a:xfrm rot="16200000" flipV="1">
            <a:off x="3798773" y="2923955"/>
            <a:ext cx="937200" cy="1"/>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Google Shape;145;p16"/>
          <p:cNvSpPr txBox="1"/>
          <p:nvPr/>
        </p:nvSpPr>
        <p:spPr>
          <a:xfrm>
            <a:off x="3442424" y="2982550"/>
            <a:ext cx="867569" cy="307746"/>
          </a:xfrm>
          <a:prstGeom prst="rect">
            <a:avLst/>
          </a:prstGeom>
          <a:noFill/>
          <a:ln>
            <a:noFill/>
          </a:ln>
        </p:spPr>
        <p:txBody>
          <a:bodyPr spcFirstLastPara="1" wrap="square" lIns="91425" tIns="91425" rIns="91425" bIns="91425" anchor="t" anchorCtr="0">
            <a:spAutoFit/>
          </a:bodyPr>
          <a:lstStyle/>
          <a:p>
            <a:pPr lvl="0" algn="ctr"/>
            <a:r>
              <a:rPr lang="en-US" altLang="ko-KR" sz="800" dirty="0">
                <a:solidFill>
                  <a:schemeClr val="tx1"/>
                </a:solidFill>
              </a:rPr>
              <a:t>Complete</a:t>
            </a:r>
          </a:p>
        </p:txBody>
      </p:sp>
      <p:cxnSp>
        <p:nvCxnSpPr>
          <p:cNvPr id="37" name="꺾인 연결선 36"/>
          <p:cNvCxnSpPr>
            <a:stCxn id="26" idx="0"/>
            <a:endCxn id="30" idx="2"/>
          </p:cNvCxnSpPr>
          <p:nvPr/>
        </p:nvCxnSpPr>
        <p:spPr>
          <a:xfrm rot="16200000" flipV="1">
            <a:off x="4623721" y="2099007"/>
            <a:ext cx="937200" cy="1649897"/>
          </a:xfrm>
          <a:prstGeom prst="bent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Google Shape;145;p16"/>
          <p:cNvSpPr txBox="1"/>
          <p:nvPr/>
        </p:nvSpPr>
        <p:spPr>
          <a:xfrm>
            <a:off x="5125990" y="2982550"/>
            <a:ext cx="867569" cy="307746"/>
          </a:xfrm>
          <a:prstGeom prst="rect">
            <a:avLst/>
          </a:prstGeom>
          <a:noFill/>
          <a:ln>
            <a:noFill/>
          </a:ln>
        </p:spPr>
        <p:txBody>
          <a:bodyPr spcFirstLastPara="1" wrap="square" lIns="91425" tIns="91425" rIns="91425" bIns="91425" anchor="t" anchorCtr="0">
            <a:spAutoFit/>
          </a:bodyPr>
          <a:lstStyle/>
          <a:p>
            <a:pPr lvl="0" algn="ctr"/>
            <a:r>
              <a:rPr lang="en-US" altLang="ko-KR" sz="800" dirty="0">
                <a:solidFill>
                  <a:schemeClr val="tx1"/>
                </a:solidFill>
              </a:rPr>
              <a:t>Complete</a:t>
            </a:r>
          </a:p>
        </p:txBody>
      </p:sp>
      <p:pic>
        <p:nvPicPr>
          <p:cNvPr id="1040" name="Picture 16" descr="Dataset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072" y="1091049"/>
            <a:ext cx="1056866" cy="1056866"/>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45;p16"/>
          <p:cNvSpPr txBox="1"/>
          <p:nvPr/>
        </p:nvSpPr>
        <p:spPr>
          <a:xfrm>
            <a:off x="7306720" y="2076448"/>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ko-KR" sz="800" dirty="0">
                <a:solidFill>
                  <a:schemeClr val="tx1"/>
                </a:solidFill>
              </a:rPr>
              <a:t>Dataset</a:t>
            </a:r>
            <a:endParaRPr sz="800" dirty="0">
              <a:solidFill>
                <a:schemeClr val="tx1"/>
              </a:solidFill>
            </a:endParaRPr>
          </a:p>
        </p:txBody>
      </p:sp>
      <p:cxnSp>
        <p:nvCxnSpPr>
          <p:cNvPr id="23" name="꺾인 연결선 22"/>
          <p:cNvCxnSpPr>
            <a:stCxn id="43" idx="2"/>
            <a:endCxn id="27" idx="2"/>
          </p:cNvCxnSpPr>
          <p:nvPr/>
        </p:nvCxnSpPr>
        <p:spPr>
          <a:xfrm rot="5400000">
            <a:off x="4102244" y="899427"/>
            <a:ext cx="2153495" cy="5123029"/>
          </a:xfrm>
          <a:prstGeom prst="bentConnector3">
            <a:avLst>
              <a:gd name="adj1" fmla="val 110615"/>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꺾인 연결선 30"/>
          <p:cNvCxnSpPr>
            <a:stCxn id="43" idx="2"/>
            <a:endCxn id="28" idx="2"/>
          </p:cNvCxnSpPr>
          <p:nvPr/>
        </p:nvCxnSpPr>
        <p:spPr>
          <a:xfrm rot="5400000">
            <a:off x="4927192" y="1724375"/>
            <a:ext cx="2153495" cy="3473133"/>
          </a:xfrm>
          <a:prstGeom prst="bentConnector3">
            <a:avLst>
              <a:gd name="adj1" fmla="val 110615"/>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꺾인 연결선 33"/>
          <p:cNvCxnSpPr>
            <a:stCxn id="43" idx="2"/>
            <a:endCxn id="29" idx="2"/>
          </p:cNvCxnSpPr>
          <p:nvPr/>
        </p:nvCxnSpPr>
        <p:spPr>
          <a:xfrm rot="5400000">
            <a:off x="5758900" y="2556083"/>
            <a:ext cx="2153495" cy="1809717"/>
          </a:xfrm>
          <a:prstGeom prst="bentConnector3">
            <a:avLst>
              <a:gd name="adj1" fmla="val 110615"/>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Google Shape;145;p16"/>
          <p:cNvSpPr txBox="1"/>
          <p:nvPr/>
        </p:nvSpPr>
        <p:spPr>
          <a:xfrm>
            <a:off x="7033688" y="2763043"/>
            <a:ext cx="86756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Label</a:t>
            </a:r>
            <a:br>
              <a:rPr lang="en-US" sz="800" dirty="0">
                <a:solidFill>
                  <a:schemeClr val="tx1"/>
                </a:solidFill>
              </a:rPr>
            </a:br>
            <a:r>
              <a:rPr lang="en-US" sz="800" dirty="0">
                <a:solidFill>
                  <a:schemeClr val="tx1"/>
                </a:solidFill>
              </a:rPr>
              <a:t>(1+2+3)</a:t>
            </a:r>
          </a:p>
        </p:txBody>
      </p:sp>
      <p:sp>
        <p:nvSpPr>
          <p:cNvPr id="38" name="Google Shape;145;p16"/>
          <p:cNvSpPr txBox="1"/>
          <p:nvPr/>
        </p:nvSpPr>
        <p:spPr>
          <a:xfrm>
            <a:off x="1952946" y="4486076"/>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Label 1</a:t>
            </a:r>
          </a:p>
        </p:txBody>
      </p:sp>
      <p:sp>
        <p:nvSpPr>
          <p:cNvPr id="39" name="Google Shape;145;p16"/>
          <p:cNvSpPr txBox="1"/>
          <p:nvPr/>
        </p:nvSpPr>
        <p:spPr>
          <a:xfrm>
            <a:off x="3584462" y="4486076"/>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Label 2</a:t>
            </a:r>
          </a:p>
        </p:txBody>
      </p:sp>
      <p:sp>
        <p:nvSpPr>
          <p:cNvPr id="42" name="Google Shape;145;p16"/>
          <p:cNvSpPr txBox="1"/>
          <p:nvPr/>
        </p:nvSpPr>
        <p:spPr>
          <a:xfrm>
            <a:off x="5250612" y="4486076"/>
            <a:ext cx="867569"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solidFill>
                  <a:schemeClr val="tx1"/>
                </a:solidFill>
              </a:rPr>
              <a:t>Label 3</a:t>
            </a:r>
          </a:p>
        </p:txBody>
      </p:sp>
    </p:spTree>
    <p:extLst>
      <p:ext uri="{BB962C8B-B14F-4D97-AF65-F5344CB8AC3E}">
        <p14:creationId xmlns:p14="http://schemas.microsoft.com/office/powerpoint/2010/main" val="1873417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3" name="그림 2">
            <a:extLst>
              <a:ext uri="{FF2B5EF4-FFF2-40B4-BE49-F238E27FC236}">
                <a16:creationId xmlns:a16="http://schemas.microsoft.com/office/drawing/2014/main" id="{3F58A95C-50A5-4901-A51A-61B55F239E7C}"/>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41" name="Google Shape;141;p16"/>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59</a:t>
            </a:fld>
            <a:endParaRPr sz="788" b="1" i="0" u="none" strike="noStrike" cap="none">
              <a:solidFill>
                <a:srgbClr val="262626"/>
              </a:solidFill>
              <a:latin typeface="Malgun Gothic"/>
              <a:ea typeface="Malgun Gothic"/>
              <a:cs typeface="Malgun Gothic"/>
              <a:sym typeface="Malgun Gothic"/>
            </a:endParaRPr>
          </a:p>
        </p:txBody>
      </p:sp>
      <p:sp>
        <p:nvSpPr>
          <p:cNvPr id="142" name="Google Shape;142;p16"/>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dirty="0">
                <a:solidFill>
                  <a:schemeClr val="dk1"/>
                </a:solidFill>
              </a:rPr>
              <a:t>6.3 Annotation </a:t>
            </a:r>
            <a:r>
              <a:rPr lang="ko-KR" altLang="en-US" dirty="0">
                <a:solidFill>
                  <a:schemeClr val="dk1"/>
                </a:solidFill>
              </a:rPr>
              <a:t>시작</a:t>
            </a:r>
            <a:endParaRPr sz="1400" b="0" i="0" u="none" strike="noStrike" cap="none" dirty="0">
              <a:solidFill>
                <a:srgbClr val="000000"/>
              </a:solidFill>
              <a:latin typeface="Arial"/>
              <a:ea typeface="Arial"/>
              <a:cs typeface="Arial"/>
              <a:sym typeface="Arial"/>
            </a:endParaRPr>
          </a:p>
        </p:txBody>
      </p:sp>
      <p:sp>
        <p:nvSpPr>
          <p:cNvPr id="143" name="Google Shape;143;p16"/>
          <p:cNvSpPr txBox="1"/>
          <p:nvPr/>
        </p:nvSpPr>
        <p:spPr>
          <a:xfrm>
            <a:off x="397843" y="593200"/>
            <a:ext cx="7194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a:t>Annotation </a:t>
            </a:r>
            <a:r>
              <a:rPr lang="en-US" sz="1100" b="1" dirty="0" err="1"/>
              <a:t>메뉴</a:t>
            </a:r>
            <a:r>
              <a:rPr lang="en-US" sz="1100" b="1" dirty="0"/>
              <a:t>(1)</a:t>
            </a:r>
            <a:r>
              <a:rPr lang="en-US" sz="1100" b="1" dirty="0" err="1"/>
              <a:t>에서</a:t>
            </a:r>
            <a:r>
              <a:rPr lang="en-US" sz="1100" b="1" dirty="0"/>
              <a:t> 앞 </a:t>
            </a:r>
            <a:r>
              <a:rPr lang="en-US" sz="1100" b="1" dirty="0" err="1"/>
              <a:t>단계에서</a:t>
            </a:r>
            <a:r>
              <a:rPr lang="en-US" sz="1100" b="1" dirty="0"/>
              <a:t> Add </a:t>
            </a:r>
            <a:r>
              <a:rPr lang="en-US" sz="1100" b="1" dirty="0" err="1"/>
              <a:t>Label을</a:t>
            </a:r>
            <a:r>
              <a:rPr lang="en-US" sz="1100" b="1" dirty="0"/>
              <a:t> </a:t>
            </a:r>
            <a:r>
              <a:rPr lang="en-US" sz="1100" b="1" dirty="0" err="1"/>
              <a:t>추가한</a:t>
            </a:r>
            <a:r>
              <a:rPr lang="en-US" sz="1100" b="1" dirty="0"/>
              <a:t> Dataset(2)이 </a:t>
            </a:r>
            <a:r>
              <a:rPr lang="en-US" sz="1100" b="1" dirty="0" err="1"/>
              <a:t>생성되었습니다</a:t>
            </a:r>
            <a:r>
              <a:rPr lang="en-US" sz="1100" b="1" dirty="0"/>
              <a:t>. </a:t>
            </a:r>
            <a:r>
              <a:rPr lang="en-US" sz="1100" b="1" dirty="0" err="1"/>
              <a:t>More버튼</a:t>
            </a:r>
            <a:r>
              <a:rPr lang="en-US" sz="1100" b="1" dirty="0"/>
              <a:t>(3)을 </a:t>
            </a:r>
            <a:r>
              <a:rPr lang="en-US" sz="1100" b="1" dirty="0" err="1"/>
              <a:t>클릭하여</a:t>
            </a:r>
            <a:r>
              <a:rPr lang="en-US" sz="1100" b="1" dirty="0"/>
              <a:t> Show annotation </a:t>
            </a:r>
            <a:r>
              <a:rPr lang="en-US" sz="1100" b="1" dirty="0" err="1"/>
              <a:t>버튼</a:t>
            </a:r>
            <a:r>
              <a:rPr lang="en-US" sz="1100" b="1" dirty="0"/>
              <a:t>(4)을 </a:t>
            </a:r>
            <a:r>
              <a:rPr lang="en-US" sz="1100" b="1" dirty="0" err="1"/>
              <a:t>통해</a:t>
            </a:r>
            <a:r>
              <a:rPr lang="en-US" sz="1100" b="1" dirty="0"/>
              <a:t> Annotation </a:t>
            </a:r>
            <a:r>
              <a:rPr lang="en-US" sz="1100" b="1" dirty="0" err="1"/>
              <a:t>전용</a:t>
            </a:r>
            <a:r>
              <a:rPr lang="en-US" sz="1100" b="1" dirty="0"/>
              <a:t> </a:t>
            </a:r>
            <a:r>
              <a:rPr lang="en-US" sz="1100" b="1" dirty="0" err="1"/>
              <a:t>화면으로</a:t>
            </a:r>
            <a:r>
              <a:rPr lang="en-US" sz="1100" b="1" dirty="0"/>
              <a:t> </a:t>
            </a:r>
            <a:r>
              <a:rPr lang="en-US" sz="1100" b="1" dirty="0" err="1"/>
              <a:t>이동합니다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144" name="Google Shape;144;p16"/>
          <p:cNvSpPr txBox="1"/>
          <p:nvPr/>
        </p:nvSpPr>
        <p:spPr>
          <a:xfrm>
            <a:off x="749625" y="3960675"/>
            <a:ext cx="1113300" cy="206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45" name="Google Shape;145;p16"/>
          <p:cNvSpPr txBox="1"/>
          <p:nvPr/>
        </p:nvSpPr>
        <p:spPr>
          <a:xfrm>
            <a:off x="397850" y="386377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46" name="Google Shape;146;p16"/>
          <p:cNvSpPr txBox="1"/>
          <p:nvPr/>
        </p:nvSpPr>
        <p:spPr>
          <a:xfrm>
            <a:off x="2083054" y="2192979"/>
            <a:ext cx="5308800" cy="2064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47" name="Google Shape;147;p16"/>
          <p:cNvSpPr txBox="1"/>
          <p:nvPr/>
        </p:nvSpPr>
        <p:spPr>
          <a:xfrm>
            <a:off x="7479629" y="203390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(3)</a:t>
            </a:r>
            <a:endParaRPr>
              <a:solidFill>
                <a:srgbClr val="FF0000"/>
              </a:solidFill>
            </a:endParaRPr>
          </a:p>
        </p:txBody>
      </p:sp>
      <p:sp>
        <p:nvSpPr>
          <p:cNvPr id="148" name="Google Shape;148;p16"/>
          <p:cNvSpPr txBox="1"/>
          <p:nvPr/>
        </p:nvSpPr>
        <p:spPr>
          <a:xfrm>
            <a:off x="7825279" y="2247654"/>
            <a:ext cx="271800" cy="1251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49" name="Google Shape;149;p16"/>
          <p:cNvSpPr txBox="1"/>
          <p:nvPr/>
        </p:nvSpPr>
        <p:spPr>
          <a:xfrm>
            <a:off x="7034429" y="231355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(4)</a:t>
            </a:r>
            <a:endParaRPr>
              <a:solidFill>
                <a:srgbClr val="FF0000"/>
              </a:solidFill>
            </a:endParaRPr>
          </a:p>
        </p:txBody>
      </p:sp>
      <p:sp>
        <p:nvSpPr>
          <p:cNvPr id="150" name="Google Shape;150;p16"/>
          <p:cNvSpPr txBox="1"/>
          <p:nvPr/>
        </p:nvSpPr>
        <p:spPr>
          <a:xfrm>
            <a:off x="7391854" y="2372754"/>
            <a:ext cx="668100" cy="1764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51" name="Google Shape;151;p16"/>
          <p:cNvSpPr txBox="1"/>
          <p:nvPr/>
        </p:nvSpPr>
        <p:spPr>
          <a:xfrm>
            <a:off x="1709229" y="211010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(2)</a:t>
            </a:r>
            <a:endParaRPr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body" idx="1"/>
          </p:nvPr>
        </p:nvSpPr>
        <p:spPr>
          <a:xfrm>
            <a:off x="457200" y="656223"/>
            <a:ext cx="8229600" cy="3842100"/>
          </a:xfrm>
          <a:prstGeom prst="rect">
            <a:avLst/>
          </a:prstGeom>
        </p:spPr>
        <p:txBody>
          <a:bodyPr spcFirstLastPara="1" vert="horz" wrap="square" lIns="68575" tIns="34275" rIns="68575" bIns="34275" rtlCol="0" anchor="t" anchorCtr="0">
            <a:noAutofit/>
          </a:bodyPr>
          <a:lstStyle/>
          <a:p>
            <a:pPr marL="114297" indent="0">
              <a:buNone/>
            </a:pPr>
            <a:r>
              <a:rPr lang="en-US" altLang="ko" sz="1050" dirty="0"/>
              <a:t>1. Image dataset</a:t>
            </a:r>
            <a:r>
              <a:rPr lang="ko" altLang="en-US" sz="1050" dirty="0"/>
              <a:t>의 </a:t>
            </a:r>
            <a:r>
              <a:rPr lang="ko-KR" altLang="en-US" sz="1050" dirty="0"/>
              <a:t>포맷은</a:t>
            </a:r>
            <a:r>
              <a:rPr lang="ko" altLang="en-US" sz="1050" dirty="0"/>
              <a:t> </a:t>
            </a:r>
            <a:r>
              <a:rPr lang="en-US" altLang="ko" sz="1050" dirty="0">
                <a:hlinkClick r:id="rId3"/>
              </a:rPr>
              <a:t>COCO </a:t>
            </a:r>
            <a:r>
              <a:rPr lang="ko" altLang="en-US" sz="1050" dirty="0">
                <a:hlinkClick r:id="rId3"/>
              </a:rPr>
              <a:t>포맷</a:t>
            </a:r>
            <a:r>
              <a:rPr lang="ko" altLang="en-US" sz="1050" dirty="0"/>
              <a:t>을 기반으로 약간의 변형</a:t>
            </a:r>
            <a:r>
              <a:rPr lang="en-US" altLang="ko-KR" sz="1050" dirty="0"/>
              <a:t>. </a:t>
            </a:r>
          </a:p>
          <a:p>
            <a:pPr marL="114297" indent="0">
              <a:spcBef>
                <a:spcPts val="0"/>
              </a:spcBef>
              <a:buNone/>
            </a:pPr>
            <a:r>
              <a:rPr lang="en-US" altLang="ko-KR" sz="1050" dirty="0"/>
              <a:t>   1) Image </a:t>
            </a:r>
            <a:r>
              <a:rPr lang="ko-KR" altLang="en-US" sz="1050" dirty="0"/>
              <a:t>포맷은 </a:t>
            </a:r>
            <a:r>
              <a:rPr lang="en-US" altLang="ko-KR" sz="1050" dirty="0"/>
              <a:t>jpg, </a:t>
            </a:r>
            <a:r>
              <a:rPr lang="en-US" altLang="ko-KR" sz="1050" dirty="0" err="1"/>
              <a:t>png</a:t>
            </a:r>
            <a:r>
              <a:rPr lang="ko-KR" altLang="en-US" sz="1050"/>
              <a:t>만 허용</a:t>
            </a:r>
            <a:endParaRPr lang="en-US" altLang="ko-KR" sz="1050"/>
          </a:p>
          <a:p>
            <a:pPr marL="114297" indent="0">
              <a:spcBef>
                <a:spcPts val="0"/>
              </a:spcBef>
              <a:spcAft>
                <a:spcPts val="600"/>
              </a:spcAft>
              <a:buNone/>
            </a:pPr>
            <a:r>
              <a:rPr lang="en-US" sz="1050"/>
              <a:t>   2) </a:t>
            </a:r>
            <a:r>
              <a:rPr lang="ko-KR" altLang="en-US" sz="1050"/>
              <a:t>일부 </a:t>
            </a:r>
            <a:r>
              <a:rPr lang="en-US" altLang="ko-KR" sz="1050"/>
              <a:t>key-value </a:t>
            </a:r>
            <a:r>
              <a:rPr lang="ko-KR" altLang="en-US" sz="1050"/>
              <a:t>조합만 적용</a:t>
            </a:r>
            <a:endParaRPr sz="1050" dirty="0"/>
          </a:p>
          <a:p>
            <a:pPr marL="114297" indent="0">
              <a:spcBef>
                <a:spcPts val="0"/>
              </a:spcBef>
              <a:buNone/>
            </a:pPr>
            <a:r>
              <a:rPr lang="en-US" altLang="ko" sz="1050" dirty="0"/>
              <a:t>2. Tabular dataset</a:t>
            </a:r>
            <a:r>
              <a:rPr lang="ko" altLang="en-US" sz="1050" dirty="0"/>
              <a:t>의 </a:t>
            </a:r>
            <a:r>
              <a:rPr lang="ko-KR" altLang="en-US" sz="1050" dirty="0"/>
              <a:t>포맷은</a:t>
            </a:r>
            <a:r>
              <a:rPr lang="ko" altLang="en-US" sz="1050" dirty="0"/>
              <a:t> ‘</a:t>
            </a:r>
            <a:r>
              <a:rPr lang="en-US" altLang="ko" sz="1050" dirty="0">
                <a:hlinkClick r:id="rId4"/>
              </a:rPr>
              <a:t>D3M </a:t>
            </a:r>
            <a:r>
              <a:rPr lang="ko-KR" altLang="en-US" sz="1050" dirty="0">
                <a:hlinkClick r:id="rId4"/>
              </a:rPr>
              <a:t>스키마</a:t>
            </a:r>
            <a:r>
              <a:rPr lang="ko" altLang="en-US" sz="1050" dirty="0"/>
              <a:t>’</a:t>
            </a:r>
            <a:r>
              <a:rPr lang="ko-KR" altLang="en-US" sz="1050" dirty="0" err="1"/>
              <a:t>를</a:t>
            </a:r>
            <a:r>
              <a:rPr lang="ko" altLang="en-US" sz="1050" dirty="0"/>
              <a:t> </a:t>
            </a:r>
            <a:r>
              <a:rPr lang="ko-KR" altLang="en-US" sz="1050" dirty="0"/>
              <a:t>참고하여 기본 요소 위주로 구성</a:t>
            </a:r>
            <a:r>
              <a:rPr lang="en-US" altLang="ko-KR" sz="1050" dirty="0"/>
              <a:t>. </a:t>
            </a:r>
          </a:p>
          <a:p>
            <a:pPr marL="114297" indent="0">
              <a:spcBef>
                <a:spcPts val="0"/>
              </a:spcBef>
              <a:buNone/>
            </a:pPr>
            <a:r>
              <a:rPr lang="en-US" altLang="ko-KR" sz="1050" dirty="0"/>
              <a:t>   1) </a:t>
            </a:r>
            <a:r>
              <a:rPr lang="ko-KR" altLang="en-US" sz="1050" dirty="0"/>
              <a:t>저장 포맷은 </a:t>
            </a:r>
            <a:r>
              <a:rPr lang="en-US" altLang="ko-KR" sz="1050" dirty="0"/>
              <a:t>csv</a:t>
            </a:r>
            <a:endParaRPr sz="1050" dirty="0"/>
          </a:p>
        </p:txBody>
      </p:sp>
      <p:sp>
        <p:nvSpPr>
          <p:cNvPr id="138" name="Google Shape;138;p25"/>
          <p:cNvSpPr txBox="1"/>
          <p:nvPr/>
        </p:nvSpPr>
        <p:spPr>
          <a:xfrm>
            <a:off x="836162" y="1720936"/>
            <a:ext cx="3560797" cy="415468"/>
          </a:xfrm>
          <a:prstGeom prst="rect">
            <a:avLst/>
          </a:prstGeom>
          <a:noFill/>
          <a:ln>
            <a:noFill/>
          </a:ln>
        </p:spPr>
        <p:txBody>
          <a:bodyPr spcFirstLastPara="1" wrap="square" lIns="91425" tIns="91425" rIns="91425" bIns="91425" anchor="t" anchorCtr="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COCO </a:t>
            </a:r>
            <a:r>
              <a:rPr kumimoji="0" lang="ko" altLang="en-US"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포맷의 </a:t>
            </a:r>
            <a:r>
              <a:rPr kumimoji="0" lang="ko-KR" altLang="en-US"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공통 데이터 구조</a:t>
            </a:r>
            <a:r>
              <a:rPr kumimoji="0" lang="en-US" altLang="ko-KR"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(json)</a:t>
            </a:r>
            <a:endParaRPr kumimoji="0"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p:txBody>
      </p:sp>
      <p:sp>
        <p:nvSpPr>
          <p:cNvPr id="139" name="Google Shape;139;p25"/>
          <p:cNvSpPr txBox="1"/>
          <p:nvPr/>
        </p:nvSpPr>
        <p:spPr>
          <a:xfrm>
            <a:off x="4399783" y="2070688"/>
            <a:ext cx="4586816" cy="2228657"/>
          </a:xfrm>
          <a:prstGeom prst="rect">
            <a:avLst/>
          </a:prstGeom>
          <a:noFill/>
          <a:ln>
            <a:noFill/>
          </a:ln>
        </p:spPr>
        <p:txBody>
          <a:bodyPr spcFirstLastPara="1" wrap="square" lIns="91425" tIns="91425" rIns="91425" bIns="91425" anchor="t" anchorCtr="0">
            <a:spAutoFit/>
          </a:bodyPr>
          <a:lstStyle/>
          <a:p>
            <a:pPr marL="139697" marR="0" lvl="0" algn="l" defTabSz="685800" rtl="0" eaLnBrk="1" fontAlgn="auto" latinLnBrk="1" hangingPunct="1">
              <a:lnSpc>
                <a:spcPct val="115000"/>
              </a:lnSpc>
              <a:spcBef>
                <a:spcPts val="0"/>
              </a:spcBef>
              <a:spcAft>
                <a:spcPts val="0"/>
              </a:spcAft>
              <a:buClrTx/>
              <a:buSzPts val="1400"/>
              <a:tabLst/>
              <a:defRPr/>
            </a:pP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1.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리소스 타입</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 table</a:t>
            </a:r>
          </a:p>
          <a:p>
            <a:pPr marL="139697" marR="0" lvl="0" algn="l" defTabSz="685800" rtl="0" eaLnBrk="1" fontAlgn="auto" latinLnBrk="1" hangingPunct="1">
              <a:lnSpc>
                <a:spcPct val="115000"/>
              </a:lnSpc>
              <a:spcBef>
                <a:spcPts val="0"/>
              </a:spcBef>
              <a:spcAft>
                <a:spcPts val="0"/>
              </a:spcAft>
              <a:buClrTx/>
              <a:buSzPts val="1400"/>
              <a:tabLst/>
              <a:defRPr/>
            </a:pP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2. Feature (column) type: N</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umeric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과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Categorical</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로 나뉨</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139697" marR="0" lvl="0" algn="l" defTabSz="685800" rtl="0" eaLnBrk="1" fontAlgn="auto" latinLnBrk="1" hangingPunct="1">
              <a:lnSpc>
                <a:spcPct val="115000"/>
              </a:lnSpc>
              <a:spcBef>
                <a:spcPts val="0"/>
              </a:spcBef>
              <a:spcAft>
                <a:spcPts val="0"/>
              </a:spcAft>
              <a:buClrTx/>
              <a:buSzPts val="1400"/>
              <a:tabLst/>
              <a:defRPr/>
            </a:pP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3. N</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umeric</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914378" marR="0" lvl="1" indent="-304793" algn="l" defTabSz="685800" rtl="0" eaLnBrk="1" fontAlgn="auto" latinLnBrk="1" hangingPunct="1">
              <a:lnSpc>
                <a:spcPct val="115000"/>
              </a:lnSpc>
              <a:spcBef>
                <a:spcPts val="0"/>
              </a:spcBef>
              <a:spcAft>
                <a:spcPts val="0"/>
              </a:spcAft>
              <a:buClrTx/>
              <a:buSzPts val="1200"/>
              <a:buFont typeface="Malgun Gothic"/>
              <a:buAutoNum type="alphaLcPeriod"/>
              <a:tabLst/>
              <a:defRPr/>
            </a:pP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순수 숫자형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data</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914378" marR="0" lvl="1" indent="-304793" algn="l" defTabSz="685800" rtl="0" eaLnBrk="1" fontAlgn="auto" latinLnBrk="1" hangingPunct="1">
              <a:lnSpc>
                <a:spcPct val="115000"/>
              </a:lnSpc>
              <a:spcBef>
                <a:spcPts val="0"/>
              </a:spcBef>
              <a:spcAft>
                <a:spcPts val="0"/>
              </a:spcAft>
              <a:buClrTx/>
              <a:buSzPts val="1200"/>
              <a:buFont typeface="Malgun Gothic"/>
              <a:buAutoNum type="alphaLcPeriod"/>
              <a:tabLst/>
              <a:defRPr/>
            </a:pP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내부에서는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pandas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기준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int64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또는</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float64</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로 표현</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139697" marR="0" lvl="0" algn="l" defTabSz="685800" rtl="0" eaLnBrk="1" fontAlgn="auto" latinLnBrk="1" hangingPunct="1">
              <a:lnSpc>
                <a:spcPct val="115000"/>
              </a:lnSpc>
              <a:spcBef>
                <a:spcPts val="0"/>
              </a:spcBef>
              <a:spcAft>
                <a:spcPts val="0"/>
              </a:spcAft>
              <a:buClrTx/>
              <a:buSzPts val="1400"/>
              <a:tabLst/>
              <a:defRPr/>
            </a:pP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4. C</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ategorical</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914378" marR="0" lvl="1" indent="-304793" algn="l" defTabSz="685800" rtl="0" eaLnBrk="1" fontAlgn="auto" latinLnBrk="1" hangingPunct="1">
              <a:lnSpc>
                <a:spcPct val="115000"/>
              </a:lnSpc>
              <a:spcBef>
                <a:spcPts val="0"/>
              </a:spcBef>
              <a:spcAft>
                <a:spcPts val="0"/>
              </a:spcAft>
              <a:buClrTx/>
              <a:buSzPts val="1200"/>
              <a:buFont typeface="Malgun Gothic"/>
              <a:buAutoNum type="alphaLcPeriod"/>
              <a:tabLst/>
              <a:defRPr/>
            </a:pP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pandas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기준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Object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또는</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Bool </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type</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을 포괄</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914378" marR="0" lvl="1" indent="-304793" algn="l" defTabSz="685800" rtl="0" eaLnBrk="1" fontAlgn="auto" latinLnBrk="1" hangingPunct="1">
              <a:lnSpc>
                <a:spcPct val="115000"/>
              </a:lnSpc>
              <a:spcBef>
                <a:spcPts val="0"/>
              </a:spcBef>
              <a:spcAft>
                <a:spcPts val="0"/>
              </a:spcAft>
              <a:buClrTx/>
              <a:buSzPts val="1200"/>
              <a:buFont typeface="Malgun Gothic"/>
              <a:buAutoNum type="alphaLcPeriod"/>
              <a:tabLst/>
              <a:defRPr/>
            </a:pP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값의 요건</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 alphanumeric +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하이픈</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언더바</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(_)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이외 모든 특수문자 제외</a:t>
            </a:r>
            <a:endParaRPr kumimoji="0"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152396" marR="0" lvl="0" algn="l" defTabSz="685800" rtl="0" eaLnBrk="1" fontAlgn="auto" latinLnBrk="1" hangingPunct="1">
              <a:lnSpc>
                <a:spcPct val="115000"/>
              </a:lnSpc>
              <a:spcBef>
                <a:spcPts val="0"/>
              </a:spcBef>
              <a:spcAft>
                <a:spcPts val="0"/>
              </a:spcAft>
              <a:buClrTx/>
              <a:buSzPts val="1200"/>
              <a:tabLst/>
              <a:defRPr/>
            </a:pP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5. </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이외의 모든 </a:t>
            </a:r>
            <a:r>
              <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data type</a:t>
            </a:r>
            <a:r>
              <a:rPr kumimoji="0" lang="ko"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은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처리하지 않음</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오류로 처리</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a:t>
            </a:r>
            <a:endParaRPr kumimoji="0" lang="en-US" altLang="ko" sz="1050" b="0"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152396" marR="0" lvl="0" indent="0" algn="l" defTabSz="685800" rtl="0" eaLnBrk="1" fontAlgn="auto" latinLnBrk="1" hangingPunct="1">
              <a:lnSpc>
                <a:spcPct val="115000"/>
              </a:lnSpc>
              <a:spcBef>
                <a:spcPts val="0"/>
              </a:spcBef>
              <a:spcAft>
                <a:spcPts val="0"/>
              </a:spcAft>
              <a:buClrTx/>
              <a:buSzPts val="1200"/>
              <a:buFont typeface="Arial"/>
              <a:buNone/>
              <a:tabLst/>
              <a:defRPr/>
            </a:pP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Arial"/>
                <a:sym typeface="Malgun Gothic"/>
              </a:rPr>
              <a:t>예</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a:t>
            </a:r>
            <a:r>
              <a:rPr kumimoji="0" lang="ko-KR" altLang="en-US" sz="1050" b="0" i="0" u="none" strike="noStrike" kern="1200" cap="none" spc="0" normalizeH="0" baseline="0" noProof="0" dirty="0">
                <a:ln>
                  <a:noFill/>
                </a:ln>
                <a:solidFill>
                  <a:prstClr val="black"/>
                </a:solidFill>
                <a:effectLst/>
                <a:uLnTx/>
                <a:uFillTx/>
                <a:latin typeface="Malgun Gothic"/>
                <a:ea typeface="Malgun Gothic"/>
                <a:cs typeface="Arial"/>
                <a:sym typeface="Malgun Gothic"/>
              </a:rPr>
              <a:t>날짜형</a:t>
            </a:r>
            <a:r>
              <a:rPr kumimoji="0" lang="en-US" altLang="ko-KR" sz="105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time series, graph, …</a:t>
            </a:r>
            <a:endParaRPr kumimoji="0" sz="1050" b="0" i="0" u="none" strike="noStrike" kern="1200" cap="none" spc="0" normalizeH="0" baseline="0" noProof="0" dirty="0">
              <a:ln>
                <a:noFill/>
              </a:ln>
              <a:solidFill>
                <a:prstClr val="black"/>
              </a:solidFill>
              <a:effectLst/>
              <a:uLnTx/>
              <a:uFillTx/>
              <a:latin typeface="Malgun Gothic"/>
              <a:ea typeface="Malgun Gothic"/>
              <a:cs typeface="Arial"/>
              <a:sym typeface="Malgun Gothic"/>
            </a:endParaRPr>
          </a:p>
        </p:txBody>
      </p:sp>
      <p:sp>
        <p:nvSpPr>
          <p:cNvPr id="140" name="Google Shape;140;p25"/>
          <p:cNvSpPr txBox="1"/>
          <p:nvPr/>
        </p:nvSpPr>
        <p:spPr>
          <a:xfrm>
            <a:off x="4789125" y="1720936"/>
            <a:ext cx="3321900" cy="415468"/>
          </a:xfrm>
          <a:prstGeom prst="rect">
            <a:avLst/>
          </a:prstGeom>
          <a:noFill/>
          <a:ln>
            <a:noFill/>
          </a:ln>
        </p:spPr>
        <p:txBody>
          <a:bodyPr spcFirstLastPara="1" wrap="square" lIns="91425" tIns="91425" rIns="91425" bIns="91425" anchor="t" anchorCtr="0">
            <a:spAutoFit/>
          </a:bodyPr>
          <a:lstStyle/>
          <a:p>
            <a:pPr marL="0" marR="0" lvl="0" indent="0" algn="l" defTabSz="685800" rtl="0" eaLnBrk="1" fontAlgn="auto" latinLnBrk="1" hangingPunct="1">
              <a:lnSpc>
                <a:spcPct val="100000"/>
              </a:lnSpc>
              <a:spcBef>
                <a:spcPts val="0"/>
              </a:spcBef>
              <a:spcAft>
                <a:spcPts val="0"/>
              </a:spcAft>
              <a:buClrTx/>
              <a:buSzTx/>
              <a:buFont typeface="Arial"/>
              <a:buNone/>
              <a:tabLst/>
              <a:defRPr/>
            </a:pPr>
            <a:r>
              <a:rPr kumimoji="0" lang="en-US" altLang="ko-KR" b="1" i="0" u="none" strike="noStrike" kern="1200" cap="none" spc="0" normalizeH="0" baseline="0" noProof="0">
                <a:ln>
                  <a:noFill/>
                </a:ln>
                <a:solidFill>
                  <a:prstClr val="black"/>
                </a:solidFill>
                <a:effectLst/>
                <a:uLnTx/>
                <a:uFillTx/>
                <a:latin typeface="Malgun Gothic"/>
                <a:ea typeface="Malgun Gothic"/>
                <a:cs typeface="Malgun Gothic"/>
                <a:sym typeface="Malgun Gothic"/>
              </a:rPr>
              <a:t>Tabular Data Format </a:t>
            </a:r>
            <a:endParaRPr kumimoji="0" b="1" i="0" u="none" strike="noStrike" kern="1200" cap="none" spc="0" normalizeH="0" baseline="0" noProof="0">
              <a:ln>
                <a:noFill/>
              </a:ln>
              <a:solidFill>
                <a:prstClr val="black"/>
              </a:solidFill>
              <a:effectLst/>
              <a:uLnTx/>
              <a:uFillTx/>
              <a:latin typeface="Malgun Gothic"/>
              <a:ea typeface="Malgun Gothic"/>
              <a:cs typeface="Malgun Gothic"/>
              <a:sym typeface="Malgun Gothic"/>
            </a:endParaRPr>
          </a:p>
        </p:txBody>
      </p:sp>
      <p:pic>
        <p:nvPicPr>
          <p:cNvPr id="3" name="그림 2">
            <a:extLst>
              <a:ext uri="{FF2B5EF4-FFF2-40B4-BE49-F238E27FC236}">
                <a16:creationId xmlns:a16="http://schemas.microsoft.com/office/drawing/2014/main" id="{D35C12AB-F08D-42C8-A268-82730EDCBFCD}"/>
              </a:ext>
            </a:extLst>
          </p:cNvPr>
          <p:cNvPicPr>
            <a:picLocks noChangeAspect="1"/>
          </p:cNvPicPr>
          <p:nvPr/>
        </p:nvPicPr>
        <p:blipFill>
          <a:blip r:embed="rId5"/>
          <a:stretch>
            <a:fillRect/>
          </a:stretch>
        </p:blipFill>
        <p:spPr>
          <a:xfrm>
            <a:off x="1159166" y="2044352"/>
            <a:ext cx="2449943" cy="2741989"/>
          </a:xfrm>
          <a:prstGeom prst="rect">
            <a:avLst/>
          </a:prstGeom>
        </p:spPr>
      </p:pic>
      <p:sp>
        <p:nvSpPr>
          <p:cNvPr id="8" name="TextBox 7">
            <a:extLst>
              <a:ext uri="{FF2B5EF4-FFF2-40B4-BE49-F238E27FC236}">
                <a16:creationId xmlns:a16="http://schemas.microsoft.com/office/drawing/2014/main" id="{A8AE06DB-200E-40C2-AEFA-34D9C7DE7379}"/>
              </a:ext>
            </a:extLst>
          </p:cNvPr>
          <p:cNvSpPr txBox="1"/>
          <p:nvPr/>
        </p:nvSpPr>
        <p:spPr>
          <a:xfrm>
            <a:off x="218038" y="48019"/>
            <a:ext cx="7947999" cy="415498"/>
          </a:xfrm>
          <a:prstGeom prst="rect">
            <a:avLst/>
          </a:prstGeom>
          <a:noFill/>
        </p:spPr>
        <p:txBody>
          <a:bodyPr wrap="square" rtlCol="0">
            <a:spAutoFit/>
          </a:bodyPr>
          <a:lstStyle/>
          <a:p>
            <a:pPr>
              <a:lnSpc>
                <a:spcPct val="150000"/>
              </a:lnSpc>
            </a:pPr>
            <a:r>
              <a:rPr lang="en-US" altLang="ko-KR" dirty="0"/>
              <a:t>1.6 </a:t>
            </a:r>
            <a:r>
              <a:rPr lang="ko-KR" altLang="en-US" dirty="0" err="1"/>
              <a:t>모델링용</a:t>
            </a:r>
            <a:r>
              <a:rPr lang="ko-KR" altLang="en-US" dirty="0"/>
              <a:t> 데이터 준비 안내 </a:t>
            </a:r>
            <a:r>
              <a:rPr lang="en-US" altLang="ko-KR" dirty="0"/>
              <a:t>- </a:t>
            </a:r>
            <a:r>
              <a:rPr lang="ko" altLang="ko-KR" dirty="0"/>
              <a:t>Data Schema</a:t>
            </a:r>
            <a:endParaRPr lang="en-US" altLang="ko-KR" dirty="0"/>
          </a:p>
        </p:txBody>
      </p:sp>
      <p:cxnSp>
        <p:nvCxnSpPr>
          <p:cNvPr id="6" name="직선 연결선 5">
            <a:extLst>
              <a:ext uri="{FF2B5EF4-FFF2-40B4-BE49-F238E27FC236}">
                <a16:creationId xmlns:a16="http://schemas.microsoft.com/office/drawing/2014/main" id="{F5D2C53A-2E9D-4B89-8DA4-89209CBF7232}"/>
              </a:ext>
            </a:extLst>
          </p:cNvPr>
          <p:cNvCxnSpPr/>
          <p:nvPr/>
        </p:nvCxnSpPr>
        <p:spPr>
          <a:xfrm>
            <a:off x="4287187" y="1866275"/>
            <a:ext cx="0" cy="280316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899626D0-2E05-42A6-8D57-18ADA704ADD8}"/>
              </a:ext>
            </a:extLst>
          </p:cNvPr>
          <p:cNvSpPr>
            <a:spLocks noGrp="1"/>
          </p:cNvSpPr>
          <p:nvPr>
            <p:ph type="sldNum" idx="12"/>
          </p:nvPr>
        </p:nvSpPr>
        <p:spPr/>
        <p:txBody>
          <a:bodyPr/>
          <a:lstStyle/>
          <a:p>
            <a:fld id="{00000000-1234-1234-1234-123412341234}" type="slidenum">
              <a:rPr lang="en-US" altLang="ko" smtClean="0"/>
              <a:pPr/>
              <a:t>6</a:t>
            </a:fld>
            <a:endParaRPr lang="ko"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5" name="그림 4">
            <a:extLst>
              <a:ext uri="{FF2B5EF4-FFF2-40B4-BE49-F238E27FC236}">
                <a16:creationId xmlns:a16="http://schemas.microsoft.com/office/drawing/2014/main" id="{E7D4519C-1FE5-4938-A348-6E5A8C8C5491}"/>
              </a:ext>
            </a:extLst>
          </p:cNvPr>
          <p:cNvPicPr>
            <a:picLocks noChangeAspect="1"/>
          </p:cNvPicPr>
          <p:nvPr/>
        </p:nvPicPr>
        <p:blipFill>
          <a:blip r:embed="rId3"/>
          <a:stretch>
            <a:fillRect/>
          </a:stretch>
        </p:blipFill>
        <p:spPr>
          <a:xfrm>
            <a:off x="796075" y="1007200"/>
            <a:ext cx="7556400" cy="3691616"/>
          </a:xfrm>
          <a:prstGeom prst="rect">
            <a:avLst/>
          </a:prstGeom>
        </p:spPr>
      </p:pic>
      <p:sp>
        <p:nvSpPr>
          <p:cNvPr id="157" name="Google Shape;157;p17"/>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60</a:t>
            </a:fld>
            <a:endParaRPr sz="788" b="1" i="0" u="none" strike="noStrike" cap="none">
              <a:solidFill>
                <a:srgbClr val="262626"/>
              </a:solidFill>
              <a:latin typeface="Malgun Gothic"/>
              <a:ea typeface="Malgun Gothic"/>
              <a:cs typeface="Malgun Gothic"/>
              <a:sym typeface="Malgun Gothic"/>
            </a:endParaRPr>
          </a:p>
        </p:txBody>
      </p:sp>
      <p:sp>
        <p:nvSpPr>
          <p:cNvPr id="158" name="Google Shape;158;p17"/>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dirty="0">
                <a:solidFill>
                  <a:schemeClr val="dk1"/>
                </a:solidFill>
              </a:rPr>
              <a:t>6.3 Annotation </a:t>
            </a:r>
            <a:r>
              <a:rPr lang="ko-KR" altLang="en-US" dirty="0">
                <a:solidFill>
                  <a:schemeClr val="dk1"/>
                </a:solidFill>
              </a:rPr>
              <a:t>시작</a:t>
            </a:r>
            <a:endParaRPr sz="1400" b="0" i="0" u="none" strike="noStrike" cap="none" dirty="0">
              <a:solidFill>
                <a:srgbClr val="000000"/>
              </a:solidFill>
              <a:latin typeface="Arial"/>
              <a:ea typeface="Arial"/>
              <a:cs typeface="Arial"/>
              <a:sym typeface="Arial"/>
            </a:endParaRPr>
          </a:p>
        </p:txBody>
      </p:sp>
      <p:sp>
        <p:nvSpPr>
          <p:cNvPr id="159" name="Google Shape;159;p17"/>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Annotation 전용 화면으로 이동후, Start Annotation 버튼을 클릭합니다.</a:t>
            </a:r>
            <a:endParaRPr sz="1100" b="1" i="0" u="none" strike="noStrike" cap="none">
              <a:solidFill>
                <a:srgbClr val="000000"/>
              </a:solidFill>
              <a:latin typeface="Arial"/>
              <a:ea typeface="Arial"/>
              <a:cs typeface="Arial"/>
              <a:sym typeface="Arial"/>
            </a:endParaRPr>
          </a:p>
        </p:txBody>
      </p:sp>
      <p:sp>
        <p:nvSpPr>
          <p:cNvPr id="160" name="Google Shape;160;p17"/>
          <p:cNvSpPr txBox="1"/>
          <p:nvPr/>
        </p:nvSpPr>
        <p:spPr>
          <a:xfrm>
            <a:off x="4126650" y="3630613"/>
            <a:ext cx="2286000" cy="3786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61</a:t>
            </a:fld>
            <a:endParaRPr sz="788" b="1" i="0" u="none" strike="noStrike" cap="none">
              <a:solidFill>
                <a:srgbClr val="262626"/>
              </a:solidFill>
              <a:latin typeface="Malgun Gothic"/>
              <a:ea typeface="Malgun Gothic"/>
              <a:cs typeface="Malgun Gothic"/>
              <a:sym typeface="Malgun Gothic"/>
            </a:endParaRPr>
          </a:p>
        </p:txBody>
      </p:sp>
      <p:sp>
        <p:nvSpPr>
          <p:cNvPr id="166" name="Google Shape;166;p18"/>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Font typeface="Arial"/>
              <a:buNone/>
            </a:pPr>
            <a:r>
              <a:rPr lang="en-US" dirty="0">
                <a:solidFill>
                  <a:schemeClr val="dk1"/>
                </a:solidFill>
              </a:rPr>
              <a:t>6.3 Annotation </a:t>
            </a:r>
            <a:r>
              <a:rPr lang="ko-KR" altLang="en-US" dirty="0">
                <a:solidFill>
                  <a:schemeClr val="dk1"/>
                </a:solidFill>
              </a:rPr>
              <a:t>시작</a:t>
            </a:r>
            <a:endParaRPr sz="1400" b="0" i="0" u="none" strike="noStrike" cap="none" dirty="0">
              <a:solidFill>
                <a:srgbClr val="000000"/>
              </a:solidFill>
              <a:latin typeface="Arial"/>
              <a:ea typeface="Arial"/>
              <a:cs typeface="Arial"/>
              <a:sym typeface="Arial"/>
            </a:endParaRPr>
          </a:p>
        </p:txBody>
      </p:sp>
      <p:pic>
        <p:nvPicPr>
          <p:cNvPr id="167" name="Google Shape;167;p18"/>
          <p:cNvPicPr preferRelativeResize="0"/>
          <p:nvPr/>
        </p:nvPicPr>
        <p:blipFill>
          <a:blip r:embed="rId3">
            <a:alphaModFix/>
          </a:blip>
          <a:stretch>
            <a:fillRect/>
          </a:stretch>
        </p:blipFill>
        <p:spPr>
          <a:xfrm>
            <a:off x="2502693" y="1083400"/>
            <a:ext cx="4138614" cy="3983900"/>
          </a:xfrm>
          <a:prstGeom prst="rect">
            <a:avLst/>
          </a:prstGeom>
          <a:noFill/>
          <a:ln>
            <a:noFill/>
          </a:ln>
        </p:spPr>
      </p:pic>
      <p:sp>
        <p:nvSpPr>
          <p:cNvPr id="168" name="Google Shape;168;p18"/>
          <p:cNvSpPr/>
          <p:nvPr/>
        </p:nvSpPr>
        <p:spPr>
          <a:xfrm>
            <a:off x="2260076" y="1194337"/>
            <a:ext cx="805500" cy="805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480"/>
              </a:spcBef>
              <a:spcAft>
                <a:spcPts val="0"/>
              </a:spcAft>
              <a:buNone/>
            </a:pPr>
            <a:endParaRPr sz="2400">
              <a:latin typeface="Malgun Gothic"/>
              <a:ea typeface="Malgun Gothic"/>
              <a:cs typeface="Malgun Gothic"/>
              <a:sym typeface="Malgun Gothic"/>
            </a:endParaRPr>
          </a:p>
        </p:txBody>
      </p:sp>
      <p:sp>
        <p:nvSpPr>
          <p:cNvPr id="169" name="Google Shape;169;p18"/>
          <p:cNvSpPr txBox="1"/>
          <p:nvPr/>
        </p:nvSpPr>
        <p:spPr>
          <a:xfrm>
            <a:off x="397843" y="593200"/>
            <a:ext cx="7194900" cy="430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100" b="1">
                <a:solidFill>
                  <a:schemeClr val="dk1"/>
                </a:solidFill>
              </a:rPr>
              <a:t>Label 편집기의 + 버튼을 눌러 Label을 추가합니다.</a:t>
            </a:r>
            <a:endParaRPr sz="1100" b="1">
              <a:solidFill>
                <a:schemeClr val="dk1"/>
              </a:solidFill>
            </a:endParaRPr>
          </a:p>
          <a:p>
            <a:pPr marL="0" lvl="0" indent="0" algn="l" rtl="0">
              <a:spcBef>
                <a:spcPts val="0"/>
              </a:spcBef>
              <a:spcAft>
                <a:spcPts val="0"/>
              </a:spcAft>
              <a:buSzPts val="1100"/>
              <a:buNone/>
            </a:pPr>
            <a:r>
              <a:rPr lang="en-US" sz="1100" b="1">
                <a:solidFill>
                  <a:schemeClr val="dk1"/>
                </a:solidFill>
              </a:rPr>
              <a:t>Label을 모두 추가한 후에 Ok 버튼을 클릭합니다.</a:t>
            </a:r>
            <a:endParaRPr sz="1100" b="1"/>
          </a:p>
        </p:txBody>
      </p:sp>
      <p:sp>
        <p:nvSpPr>
          <p:cNvPr id="170" name="Google Shape;170;p18"/>
          <p:cNvSpPr txBox="1"/>
          <p:nvPr/>
        </p:nvSpPr>
        <p:spPr>
          <a:xfrm>
            <a:off x="5590125" y="4536075"/>
            <a:ext cx="896700" cy="466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6400" cy="3689231"/>
          </a:xfrm>
          <a:prstGeom prst="rect">
            <a:avLst/>
          </a:prstGeom>
        </p:spPr>
      </p:pic>
      <p:sp>
        <p:nvSpPr>
          <p:cNvPr id="176" name="Google Shape;176;p19"/>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62</a:t>
            </a:fld>
            <a:endParaRPr sz="788" b="1" i="0" u="none" strike="noStrike" cap="none">
              <a:solidFill>
                <a:srgbClr val="262626"/>
              </a:solidFill>
              <a:latin typeface="Malgun Gothic"/>
              <a:ea typeface="Malgun Gothic"/>
              <a:cs typeface="Malgun Gothic"/>
              <a:sym typeface="Malgun Gothic"/>
            </a:endParaRPr>
          </a:p>
        </p:txBody>
      </p:sp>
      <p:sp>
        <p:nvSpPr>
          <p:cNvPr id="177" name="Google Shape;177;p19"/>
          <p:cNvSpPr txBox="1"/>
          <p:nvPr/>
        </p:nvSpPr>
        <p:spPr>
          <a:xfrm>
            <a:off x="7837925" y="1217454"/>
            <a:ext cx="438900" cy="166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78" name="Google Shape;178;p19"/>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dirty="0">
                <a:solidFill>
                  <a:schemeClr val="dk1"/>
                </a:solidFill>
              </a:rPr>
              <a:t>6.3 Annotation </a:t>
            </a:r>
            <a:r>
              <a:rPr lang="ko-KR" altLang="en-US" dirty="0">
                <a:solidFill>
                  <a:schemeClr val="dk1"/>
                </a:solidFill>
              </a:rPr>
              <a:t>시작</a:t>
            </a:r>
            <a:endParaRPr sz="1400" b="0" i="0" u="none" strike="noStrike" cap="none" dirty="0">
              <a:solidFill>
                <a:srgbClr val="000000"/>
              </a:solidFill>
              <a:latin typeface="Arial"/>
              <a:ea typeface="Arial"/>
              <a:cs typeface="Arial"/>
              <a:sym typeface="Arial"/>
            </a:endParaRPr>
          </a:p>
        </p:txBody>
      </p:sp>
      <p:sp>
        <p:nvSpPr>
          <p:cNvPr id="179" name="Google Shape;179;p19"/>
          <p:cNvSpPr txBox="1"/>
          <p:nvPr/>
        </p:nvSpPr>
        <p:spPr>
          <a:xfrm>
            <a:off x="397843" y="593200"/>
            <a:ext cx="7440082" cy="26157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dirty="0" err="1">
                <a:solidFill>
                  <a:schemeClr val="dk1"/>
                </a:solidFill>
              </a:rPr>
              <a:t>작업</a:t>
            </a:r>
            <a:r>
              <a:rPr lang="en-US" sz="1100" b="1" dirty="0">
                <a:solidFill>
                  <a:schemeClr val="dk1"/>
                </a:solidFill>
              </a:rPr>
              <a:t> </a:t>
            </a:r>
            <a:r>
              <a:rPr lang="en-US" sz="1100" b="1" dirty="0" err="1">
                <a:solidFill>
                  <a:schemeClr val="dk1"/>
                </a:solidFill>
              </a:rPr>
              <a:t>중에도</a:t>
            </a:r>
            <a:r>
              <a:rPr lang="en-US" sz="1100" b="1" dirty="0">
                <a:solidFill>
                  <a:schemeClr val="dk1"/>
                </a:solidFill>
              </a:rPr>
              <a:t> </a:t>
            </a:r>
            <a:r>
              <a:rPr lang="en-US" sz="1100" b="1" dirty="0" err="1">
                <a:solidFill>
                  <a:schemeClr val="dk1"/>
                </a:solidFill>
              </a:rPr>
              <a:t>화면</a:t>
            </a:r>
            <a:r>
              <a:rPr lang="en-US" sz="1100" b="1" dirty="0">
                <a:solidFill>
                  <a:schemeClr val="dk1"/>
                </a:solidFill>
              </a:rPr>
              <a:t> </a:t>
            </a:r>
            <a:r>
              <a:rPr lang="en-US" sz="1100" b="1" dirty="0" err="1">
                <a:solidFill>
                  <a:schemeClr val="dk1"/>
                </a:solidFill>
              </a:rPr>
              <a:t>우측</a:t>
            </a:r>
            <a:r>
              <a:rPr lang="en-US" sz="1100" b="1" dirty="0">
                <a:solidFill>
                  <a:schemeClr val="dk1"/>
                </a:solidFill>
              </a:rPr>
              <a:t> </a:t>
            </a:r>
            <a:r>
              <a:rPr lang="en-US" sz="1100" b="1" dirty="0" err="1">
                <a:solidFill>
                  <a:schemeClr val="dk1"/>
                </a:solidFill>
              </a:rPr>
              <a:t>상단에</a:t>
            </a:r>
            <a:r>
              <a:rPr lang="en-US" sz="1100" b="1" dirty="0">
                <a:solidFill>
                  <a:schemeClr val="dk1"/>
                </a:solidFill>
              </a:rPr>
              <a:t> </a:t>
            </a:r>
            <a:r>
              <a:rPr lang="en-US" sz="1100" b="1" dirty="0" err="1">
                <a:solidFill>
                  <a:schemeClr val="dk1"/>
                </a:solidFill>
              </a:rPr>
              <a:t>있는</a:t>
            </a:r>
            <a:r>
              <a:rPr lang="en-US" sz="1100" b="1" dirty="0">
                <a:solidFill>
                  <a:schemeClr val="dk1"/>
                </a:solidFill>
              </a:rPr>
              <a:t> Manage labels </a:t>
            </a:r>
            <a:r>
              <a:rPr lang="en-US" sz="1100" b="1" dirty="0" err="1">
                <a:solidFill>
                  <a:schemeClr val="dk1"/>
                </a:solidFill>
              </a:rPr>
              <a:t>버튼을</a:t>
            </a:r>
            <a:r>
              <a:rPr lang="en-US" sz="1100" b="1" dirty="0">
                <a:solidFill>
                  <a:schemeClr val="dk1"/>
                </a:solidFill>
              </a:rPr>
              <a:t> </a:t>
            </a:r>
            <a:r>
              <a:rPr lang="en-US" sz="1100" b="1" dirty="0" err="1">
                <a:solidFill>
                  <a:schemeClr val="dk1"/>
                </a:solidFill>
              </a:rPr>
              <a:t>클릭하여</a:t>
            </a:r>
            <a:r>
              <a:rPr lang="en-US" sz="1100" b="1" dirty="0">
                <a:solidFill>
                  <a:schemeClr val="dk1"/>
                </a:solidFill>
              </a:rPr>
              <a:t> Label </a:t>
            </a:r>
            <a:r>
              <a:rPr lang="en-US" sz="1100" b="1" dirty="0" err="1">
                <a:solidFill>
                  <a:schemeClr val="dk1"/>
                </a:solidFill>
              </a:rPr>
              <a:t>편집기를</a:t>
            </a:r>
            <a:r>
              <a:rPr lang="en-US" sz="1100" b="1" dirty="0">
                <a:solidFill>
                  <a:schemeClr val="dk1"/>
                </a:solidFill>
              </a:rPr>
              <a:t> </a:t>
            </a:r>
            <a:r>
              <a:rPr lang="en-US" sz="1100" b="1" dirty="0" err="1">
                <a:solidFill>
                  <a:schemeClr val="dk1"/>
                </a:solidFill>
              </a:rPr>
              <a:t>오픈하여</a:t>
            </a:r>
            <a:r>
              <a:rPr lang="en-US" sz="1100" b="1" dirty="0">
                <a:solidFill>
                  <a:schemeClr val="dk1"/>
                </a:solidFill>
              </a:rPr>
              <a:t> </a:t>
            </a:r>
            <a:r>
              <a:rPr lang="en-US" sz="1100" b="1" dirty="0" err="1">
                <a:solidFill>
                  <a:schemeClr val="dk1"/>
                </a:solidFill>
              </a:rPr>
              <a:t>수정할</a:t>
            </a:r>
            <a:r>
              <a:rPr lang="en-US" sz="1100" b="1" dirty="0">
                <a:solidFill>
                  <a:schemeClr val="dk1"/>
                </a:solidFill>
              </a:rPr>
              <a:t> 수 </a:t>
            </a:r>
            <a:r>
              <a:rPr lang="en-US" sz="1100" b="1" dirty="0" err="1">
                <a:solidFill>
                  <a:schemeClr val="dk1"/>
                </a:solidFill>
              </a:rPr>
              <a:t>있습니다</a:t>
            </a:r>
            <a:r>
              <a:rPr lang="en-US" sz="1100" b="1" dirty="0">
                <a:solidFill>
                  <a:schemeClr val="dk1"/>
                </a:solidFill>
              </a:rPr>
              <a:t>.</a:t>
            </a:r>
            <a:endParaRPr sz="1100" b="1" dirty="0">
              <a:solidFill>
                <a:schemeClr val="dk1"/>
              </a:solidFill>
            </a:endParaRPr>
          </a:p>
        </p:txBody>
      </p:sp>
      <p:pic>
        <p:nvPicPr>
          <p:cNvPr id="180" name="Google Shape;180;p19"/>
          <p:cNvPicPr preferRelativeResize="0"/>
          <p:nvPr/>
        </p:nvPicPr>
        <p:blipFill>
          <a:blip r:embed="rId4">
            <a:alphaModFix/>
          </a:blip>
          <a:stretch>
            <a:fillRect/>
          </a:stretch>
        </p:blipFill>
        <p:spPr>
          <a:xfrm>
            <a:off x="6090030" y="1447299"/>
            <a:ext cx="1557525" cy="641950"/>
          </a:xfrm>
          <a:prstGeom prst="rect">
            <a:avLst/>
          </a:prstGeom>
          <a:noFill/>
          <a:ln>
            <a:noFill/>
          </a:ln>
        </p:spPr>
      </p:pic>
      <p:cxnSp>
        <p:nvCxnSpPr>
          <p:cNvPr id="181" name="Google Shape;181;p19"/>
          <p:cNvCxnSpPr>
            <a:stCxn id="177" idx="1"/>
          </p:cNvCxnSpPr>
          <p:nvPr/>
        </p:nvCxnSpPr>
        <p:spPr>
          <a:xfrm flipH="1">
            <a:off x="7555625" y="1300704"/>
            <a:ext cx="282300" cy="228000"/>
          </a:xfrm>
          <a:prstGeom prst="straightConnector1">
            <a:avLst/>
          </a:prstGeom>
          <a:noFill/>
          <a:ln w="19050" cap="flat" cmpd="sng">
            <a:solidFill>
              <a:srgbClr val="FF0000"/>
            </a:solidFill>
            <a:prstDash val="solid"/>
            <a:round/>
            <a:headEnd type="none" w="med" len="med"/>
            <a:tailEnd type="triangle" w="med" len="med"/>
          </a:ln>
        </p:spPr>
      </p:cxnSp>
      <p:sp>
        <p:nvSpPr>
          <p:cNvPr id="9" name="직사각형 8"/>
          <p:cNvSpPr/>
          <p:nvPr/>
        </p:nvSpPr>
        <p:spPr>
          <a:xfrm>
            <a:off x="1027668" y="1098184"/>
            <a:ext cx="284259" cy="112644"/>
          </a:xfrm>
          <a:prstGeom prst="rect">
            <a:avLst/>
          </a:prstGeom>
          <a:solidFill>
            <a:srgbClr val="002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7974" cy="3690000"/>
          </a:xfrm>
          <a:prstGeom prst="rect">
            <a:avLst/>
          </a:prstGeom>
        </p:spPr>
      </p:pic>
      <p:sp>
        <p:nvSpPr>
          <p:cNvPr id="186" name="Google Shape;186;p20"/>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63</a:t>
            </a:fld>
            <a:endParaRPr sz="788" b="1" i="0" u="none" strike="noStrike" cap="none">
              <a:solidFill>
                <a:srgbClr val="262626"/>
              </a:solidFill>
              <a:latin typeface="Malgun Gothic"/>
              <a:ea typeface="Malgun Gothic"/>
              <a:cs typeface="Malgun Gothic"/>
              <a:sym typeface="Malgun Gothic"/>
            </a:endParaRPr>
          </a:p>
        </p:txBody>
      </p:sp>
      <p:sp>
        <p:nvSpPr>
          <p:cNvPr id="187" name="Google Shape;187;p20"/>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ltLang="ko-KR" dirty="0">
                <a:solidFill>
                  <a:schemeClr val="dk1"/>
                </a:solidFill>
              </a:rPr>
              <a:t>6.4 </a:t>
            </a:r>
            <a:r>
              <a:rPr lang="ko-KR" altLang="en-US" dirty="0">
                <a:solidFill>
                  <a:schemeClr val="dk1"/>
                </a:solidFill>
              </a:rPr>
              <a:t>화면 구성</a:t>
            </a:r>
            <a:endParaRPr sz="1400" b="0" i="0" u="none" strike="noStrike" cap="none" dirty="0">
              <a:solidFill>
                <a:srgbClr val="000000"/>
              </a:solidFill>
              <a:latin typeface="Arial"/>
              <a:ea typeface="Arial"/>
              <a:cs typeface="Arial"/>
              <a:sym typeface="Arial"/>
            </a:endParaRPr>
          </a:p>
        </p:txBody>
      </p:sp>
      <p:sp>
        <p:nvSpPr>
          <p:cNvPr id="188" name="Google Shape;188;p20"/>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크게 작업 대상이 될 이미지 영역(1), annotation 작업 영역(2), Tagging 영역(3)으로 구성됩니다.</a:t>
            </a:r>
            <a:endParaRPr sz="1100" b="1" i="0" u="none" strike="noStrike" cap="none">
              <a:solidFill>
                <a:srgbClr val="000000"/>
              </a:solidFill>
              <a:latin typeface="Arial"/>
              <a:ea typeface="Arial"/>
              <a:cs typeface="Arial"/>
              <a:sym typeface="Arial"/>
            </a:endParaRPr>
          </a:p>
        </p:txBody>
      </p:sp>
      <p:sp>
        <p:nvSpPr>
          <p:cNvPr id="190" name="Google Shape;190;p20"/>
          <p:cNvSpPr txBox="1"/>
          <p:nvPr/>
        </p:nvSpPr>
        <p:spPr>
          <a:xfrm>
            <a:off x="697625" y="911100"/>
            <a:ext cx="1581000" cy="3793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91" name="Google Shape;191;p20"/>
          <p:cNvSpPr txBox="1"/>
          <p:nvPr/>
        </p:nvSpPr>
        <p:spPr>
          <a:xfrm>
            <a:off x="2468025" y="1255947"/>
            <a:ext cx="4219200" cy="31893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92" name="Google Shape;192;p20"/>
          <p:cNvSpPr txBox="1"/>
          <p:nvPr/>
        </p:nvSpPr>
        <p:spPr>
          <a:xfrm>
            <a:off x="6976750" y="1186997"/>
            <a:ext cx="1373100" cy="20559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93" name="Google Shape;193;p20"/>
          <p:cNvSpPr txBox="1"/>
          <p:nvPr/>
        </p:nvSpPr>
        <p:spPr>
          <a:xfrm>
            <a:off x="1265525" y="47042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194" name="Google Shape;194;p20"/>
          <p:cNvSpPr txBox="1"/>
          <p:nvPr/>
        </p:nvSpPr>
        <p:spPr>
          <a:xfrm>
            <a:off x="4386513" y="449604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95" name="Google Shape;195;p20"/>
          <p:cNvSpPr txBox="1"/>
          <p:nvPr/>
        </p:nvSpPr>
        <p:spPr>
          <a:xfrm>
            <a:off x="7481438" y="3242897"/>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(3)</a:t>
            </a:r>
            <a:endParaRPr>
              <a:solidFill>
                <a:srgbClr val="FF0000"/>
              </a:solidFill>
            </a:endParaRPr>
          </a:p>
        </p:txBody>
      </p:sp>
      <p:sp>
        <p:nvSpPr>
          <p:cNvPr id="12" name="직사각형 11"/>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16" t="10970" r="82977" b="40899"/>
          <a:stretch/>
        </p:blipFill>
        <p:spPr>
          <a:xfrm>
            <a:off x="563537" y="932950"/>
            <a:ext cx="2765479" cy="3985200"/>
          </a:xfrm>
          <a:prstGeom prst="rect">
            <a:avLst/>
          </a:prstGeom>
        </p:spPr>
      </p:pic>
      <p:sp>
        <p:nvSpPr>
          <p:cNvPr id="200" name="Google Shape;200;p21"/>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64</a:t>
            </a:fld>
            <a:endParaRPr sz="788" b="1" i="0" u="none" strike="noStrike" cap="none">
              <a:solidFill>
                <a:srgbClr val="262626"/>
              </a:solidFill>
              <a:latin typeface="Malgun Gothic"/>
              <a:ea typeface="Malgun Gothic"/>
              <a:cs typeface="Malgun Gothic"/>
              <a:sym typeface="Malgun Gothic"/>
            </a:endParaRPr>
          </a:p>
        </p:txBody>
      </p:sp>
      <p:sp>
        <p:nvSpPr>
          <p:cNvPr id="201" name="Google Shape;201;p21"/>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ltLang="ko-KR" dirty="0">
                <a:solidFill>
                  <a:schemeClr val="dk1"/>
                </a:solidFill>
              </a:rPr>
              <a:t>6.4 </a:t>
            </a:r>
            <a:r>
              <a:rPr lang="ko-KR" altLang="en-US" dirty="0">
                <a:solidFill>
                  <a:schemeClr val="dk1"/>
                </a:solidFill>
              </a:rPr>
              <a:t>화면 구성</a:t>
            </a:r>
            <a:endParaRPr sz="1400" b="0" i="0" u="none" strike="noStrike" cap="none" dirty="0">
              <a:solidFill>
                <a:srgbClr val="000000"/>
              </a:solidFill>
              <a:latin typeface="Arial"/>
              <a:ea typeface="Arial"/>
              <a:cs typeface="Arial"/>
              <a:sym typeface="Arial"/>
            </a:endParaRPr>
          </a:p>
        </p:txBody>
      </p:sp>
      <p:sp>
        <p:nvSpPr>
          <p:cNvPr id="202" name="Google Shape;202;p21"/>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작업이 완료된 이미지(1)와 완료되지 않은 이미지(2)를 구분하실 수 있으며, 작업에서 삭제(3)하실 수 있습니다.</a:t>
            </a:r>
            <a:endParaRPr sz="1100" b="1" i="0" u="none" strike="noStrike" cap="none">
              <a:solidFill>
                <a:srgbClr val="000000"/>
              </a:solidFill>
              <a:latin typeface="Arial"/>
              <a:ea typeface="Arial"/>
              <a:cs typeface="Arial"/>
              <a:sym typeface="Arial"/>
            </a:endParaRPr>
          </a:p>
        </p:txBody>
      </p:sp>
      <p:sp>
        <p:nvSpPr>
          <p:cNvPr id="204" name="Google Shape;204;p21"/>
          <p:cNvSpPr txBox="1"/>
          <p:nvPr/>
        </p:nvSpPr>
        <p:spPr>
          <a:xfrm>
            <a:off x="649675" y="972300"/>
            <a:ext cx="1257900" cy="12246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05" name="Google Shape;205;p21"/>
          <p:cNvSpPr txBox="1"/>
          <p:nvPr/>
        </p:nvSpPr>
        <p:spPr>
          <a:xfrm>
            <a:off x="2991100" y="4601627"/>
            <a:ext cx="264000" cy="307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06" name="Google Shape;206;p21"/>
          <p:cNvSpPr txBox="1"/>
          <p:nvPr/>
        </p:nvSpPr>
        <p:spPr>
          <a:xfrm>
            <a:off x="1997050" y="972300"/>
            <a:ext cx="1257900" cy="12246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07" name="Google Shape;207;p21"/>
          <p:cNvSpPr txBox="1"/>
          <p:nvPr/>
        </p:nvSpPr>
        <p:spPr>
          <a:xfrm>
            <a:off x="649675" y="17967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208" name="Google Shape;208;p21"/>
          <p:cNvSpPr txBox="1"/>
          <p:nvPr/>
        </p:nvSpPr>
        <p:spPr>
          <a:xfrm>
            <a:off x="1997050" y="17967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209" name="Google Shape;209;p21"/>
          <p:cNvSpPr txBox="1"/>
          <p:nvPr/>
        </p:nvSpPr>
        <p:spPr>
          <a:xfrm>
            <a:off x="2976700" y="423165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(3)</a:t>
            </a:r>
            <a:endParaRPr>
              <a:solidFill>
                <a:srgbClr val="FF0000"/>
              </a:solidFill>
            </a:endParaRPr>
          </a:p>
        </p:txBody>
      </p:sp>
      <p:sp>
        <p:nvSpPr>
          <p:cNvPr id="210" name="Google Shape;210;p21"/>
          <p:cNvSpPr txBox="1"/>
          <p:nvPr/>
        </p:nvSpPr>
        <p:spPr>
          <a:xfrm>
            <a:off x="3528626" y="3810900"/>
            <a:ext cx="54150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삭제 버튼을 클릭할 경우, 삭제 아이콘이 빨간색으로 표시되며 Complete 처리를 하기 전까진 물리적으로 삭제되지 않습니다.</a:t>
            </a:r>
            <a:endParaRPr sz="1100" b="1"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5" y="1270436"/>
            <a:ext cx="7557974" cy="3690000"/>
          </a:xfrm>
          <a:prstGeom prst="rect">
            <a:avLst/>
          </a:prstGeom>
        </p:spPr>
      </p:pic>
      <p:sp>
        <p:nvSpPr>
          <p:cNvPr id="216" name="Google Shape;216;p22"/>
          <p:cNvSpPr txBox="1"/>
          <p:nvPr/>
        </p:nvSpPr>
        <p:spPr>
          <a:xfrm>
            <a:off x="7384975" y="1256975"/>
            <a:ext cx="965100" cy="228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17" name="Google Shape;217;p22"/>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65</a:t>
            </a:fld>
            <a:endParaRPr sz="788" b="1" i="0" u="none" strike="noStrike" cap="none">
              <a:solidFill>
                <a:srgbClr val="262626"/>
              </a:solidFill>
              <a:latin typeface="Malgun Gothic"/>
              <a:ea typeface="Malgun Gothic"/>
              <a:cs typeface="Malgun Gothic"/>
              <a:sym typeface="Malgun Gothic"/>
            </a:endParaRPr>
          </a:p>
        </p:txBody>
      </p:sp>
      <p:sp>
        <p:nvSpPr>
          <p:cNvPr id="218" name="Google Shape;218;p22"/>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dirty="0">
                <a:solidFill>
                  <a:schemeClr val="dk1"/>
                </a:solidFill>
              </a:rPr>
              <a:t>6.5 Auto Annotation</a:t>
            </a:r>
            <a:endParaRPr sz="1400" b="0" i="0" u="none" strike="noStrike" cap="none" dirty="0">
              <a:solidFill>
                <a:srgbClr val="000000"/>
              </a:solidFill>
              <a:latin typeface="Arial"/>
              <a:ea typeface="Arial"/>
              <a:cs typeface="Arial"/>
              <a:sym typeface="Arial"/>
            </a:endParaRPr>
          </a:p>
        </p:txBody>
      </p:sp>
      <p:sp>
        <p:nvSpPr>
          <p:cNvPr id="219" name="Google Shape;219;p22"/>
          <p:cNvSpPr txBox="1"/>
          <p:nvPr/>
        </p:nvSpPr>
        <p:spPr>
          <a:xfrm>
            <a:off x="397851" y="593200"/>
            <a:ext cx="8494358" cy="6001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a:t>Applying the AI Model </a:t>
            </a:r>
            <a:r>
              <a:rPr lang="en-US" sz="1100" b="1" dirty="0" err="1"/>
              <a:t>버튼을</a:t>
            </a:r>
            <a:r>
              <a:rPr lang="en-US" sz="1100" b="1" dirty="0"/>
              <a:t> </a:t>
            </a:r>
            <a:r>
              <a:rPr lang="en-US" sz="1100" b="1" dirty="0" err="1"/>
              <a:t>클릭하여</a:t>
            </a:r>
            <a:r>
              <a:rPr lang="en-US" sz="1100" b="1" dirty="0"/>
              <a:t> Auto </a:t>
            </a:r>
            <a:r>
              <a:rPr lang="en-US" sz="1100" b="1" dirty="0" err="1"/>
              <a:t>Annotation을</a:t>
            </a:r>
            <a:r>
              <a:rPr lang="en-US" sz="1100" b="1" dirty="0"/>
              <a:t> </a:t>
            </a:r>
            <a:r>
              <a:rPr lang="en-US" sz="1100" b="1" dirty="0" err="1"/>
              <a:t>진행하실</a:t>
            </a:r>
            <a:r>
              <a:rPr lang="en-US" sz="1100" b="1" dirty="0"/>
              <a:t> 수 </a:t>
            </a:r>
            <a:r>
              <a:rPr lang="en-US" sz="1100" b="1" dirty="0" err="1"/>
              <a:t>있습니다</a:t>
            </a:r>
            <a:r>
              <a:rPr lang="en-US" sz="1100" b="1" dirty="0"/>
              <a:t>.</a:t>
            </a:r>
            <a:br>
              <a:rPr lang="en-US" sz="1100" b="1" dirty="0"/>
            </a:br>
            <a:r>
              <a:rPr lang="en-US" altLang="ko-KR" sz="1100" b="1" dirty="0"/>
              <a:t>Default</a:t>
            </a:r>
            <a:r>
              <a:rPr lang="en-US" sz="1100" b="1" dirty="0"/>
              <a:t> </a:t>
            </a:r>
            <a:r>
              <a:rPr lang="en-US" sz="1100" b="1" dirty="0" err="1"/>
              <a:t>모델</a:t>
            </a:r>
            <a:r>
              <a:rPr lang="en-US" sz="1100" b="1" dirty="0"/>
              <a:t>(1)과 Custom </a:t>
            </a:r>
            <a:r>
              <a:rPr lang="en-US" sz="1100" b="1" dirty="0" err="1"/>
              <a:t>모델</a:t>
            </a:r>
            <a:r>
              <a:rPr lang="en-US" sz="1100" b="1" dirty="0"/>
              <a:t>(2)을 </a:t>
            </a:r>
            <a:r>
              <a:rPr lang="en-US" sz="1100" b="1" dirty="0" err="1"/>
              <a:t>선택하여</a:t>
            </a:r>
            <a:r>
              <a:rPr lang="en-US" sz="1100" b="1" dirty="0"/>
              <a:t> </a:t>
            </a:r>
            <a:r>
              <a:rPr lang="en-US" sz="1100" b="1" dirty="0" err="1"/>
              <a:t>진행하실</a:t>
            </a:r>
            <a:r>
              <a:rPr lang="en-US" sz="1100" b="1" dirty="0"/>
              <a:t> 수 </a:t>
            </a:r>
            <a:r>
              <a:rPr lang="en-US" sz="1100" b="1" dirty="0" err="1"/>
              <a:t>있습니다</a:t>
            </a:r>
            <a:r>
              <a:rPr lang="en-US" sz="1100" b="1" dirty="0"/>
              <a:t>. Custom </a:t>
            </a:r>
            <a:r>
              <a:rPr lang="en-US" sz="1100" b="1" dirty="0" err="1"/>
              <a:t>모델은</a:t>
            </a:r>
            <a:r>
              <a:rPr lang="en-US" sz="1100" b="1" dirty="0"/>
              <a:t> </a:t>
            </a:r>
            <a:r>
              <a:rPr lang="en-US" sz="1100" b="1" dirty="0" err="1"/>
              <a:t>직접</a:t>
            </a:r>
            <a:r>
              <a:rPr lang="en-US" sz="1100" b="1" dirty="0"/>
              <a:t> </a:t>
            </a:r>
            <a:r>
              <a:rPr lang="en-US" sz="1100" b="1" dirty="0" err="1"/>
              <a:t>학습시킨</a:t>
            </a:r>
            <a:r>
              <a:rPr lang="en-US" sz="1100" b="1" dirty="0"/>
              <a:t> </a:t>
            </a:r>
            <a:r>
              <a:rPr lang="en-US" sz="1100" b="1" dirty="0" err="1"/>
              <a:t>모델이</a:t>
            </a:r>
            <a:r>
              <a:rPr lang="en-US" sz="1100" b="1" dirty="0"/>
              <a:t> </a:t>
            </a:r>
            <a:r>
              <a:rPr lang="en-US" sz="1100" b="1" dirty="0" err="1"/>
              <a:t>었어야</a:t>
            </a:r>
            <a:r>
              <a:rPr lang="en-US" sz="1100" b="1" dirty="0"/>
              <a:t> </a:t>
            </a:r>
            <a:r>
              <a:rPr lang="en-US" sz="1100" b="1" dirty="0" err="1"/>
              <a:t>사용</a:t>
            </a:r>
            <a:r>
              <a:rPr lang="en-US" sz="1100" b="1" dirty="0"/>
              <a:t> </a:t>
            </a:r>
            <a:r>
              <a:rPr lang="en-US" sz="1100" b="1" dirty="0" err="1"/>
              <a:t>가능합니다</a:t>
            </a:r>
            <a:r>
              <a:rPr lang="en-US" sz="1100" b="1" dirty="0"/>
              <a:t>.</a:t>
            </a:r>
          </a:p>
          <a:p>
            <a:pPr marL="0" marR="0" lvl="0" indent="0" algn="l" rtl="0">
              <a:lnSpc>
                <a:spcPct val="100000"/>
              </a:lnSpc>
              <a:spcBef>
                <a:spcPts val="0"/>
              </a:spcBef>
              <a:spcAft>
                <a:spcPts val="0"/>
              </a:spcAft>
              <a:buNone/>
            </a:pPr>
            <a:r>
              <a:rPr lang="en-US" sz="1100" b="1" i="0" u="none" strike="noStrike" cap="none" dirty="0">
                <a:solidFill>
                  <a:srgbClr val="000000"/>
                </a:solidFill>
                <a:latin typeface="Arial"/>
                <a:ea typeface="Arial"/>
                <a:cs typeface="Arial"/>
                <a:sym typeface="Arial"/>
              </a:rPr>
              <a:t>Default </a:t>
            </a:r>
            <a:r>
              <a:rPr lang="ko-KR" altLang="en-US" sz="1100" b="1" i="0" u="none" strike="noStrike" cap="none" dirty="0">
                <a:solidFill>
                  <a:srgbClr val="000000"/>
                </a:solidFill>
                <a:latin typeface="Arial"/>
                <a:ea typeface="Arial"/>
                <a:cs typeface="Arial"/>
                <a:sym typeface="Arial"/>
              </a:rPr>
              <a:t>모델은 사용을 권장하지 않습니다</a:t>
            </a:r>
            <a:r>
              <a:rPr lang="en-US" altLang="ko-KR" sz="1100" b="1" i="0" u="none" strike="noStrike" cap="none" dirty="0">
                <a:solidFill>
                  <a:srgbClr val="000000"/>
                </a:solidFill>
                <a:latin typeface="Arial"/>
                <a:ea typeface="Arial"/>
                <a:cs typeface="Arial"/>
                <a:sym typeface="Arial"/>
              </a:rPr>
              <a:t>.</a:t>
            </a:r>
            <a:endParaRPr sz="1100" b="1" i="0" u="none" strike="noStrike" cap="none" dirty="0">
              <a:solidFill>
                <a:srgbClr val="000000"/>
              </a:solidFill>
              <a:latin typeface="Arial"/>
              <a:ea typeface="Arial"/>
              <a:cs typeface="Arial"/>
              <a:sym typeface="Arial"/>
            </a:endParaRPr>
          </a:p>
        </p:txBody>
      </p:sp>
      <p:cxnSp>
        <p:nvCxnSpPr>
          <p:cNvPr id="220" name="Google Shape;220;p22"/>
          <p:cNvCxnSpPr/>
          <p:nvPr/>
        </p:nvCxnSpPr>
        <p:spPr>
          <a:xfrm flipH="1">
            <a:off x="7102675" y="1442023"/>
            <a:ext cx="282300" cy="228000"/>
          </a:xfrm>
          <a:prstGeom prst="straightConnector1">
            <a:avLst/>
          </a:prstGeom>
          <a:noFill/>
          <a:ln w="19050" cap="flat" cmpd="sng">
            <a:solidFill>
              <a:srgbClr val="FF0000"/>
            </a:solidFill>
            <a:prstDash val="solid"/>
            <a:round/>
            <a:headEnd type="none" w="med" len="med"/>
            <a:tailEnd type="triangle" w="med" len="med"/>
          </a:ln>
        </p:spPr>
      </p:cxnSp>
      <p:pic>
        <p:nvPicPr>
          <p:cNvPr id="221" name="Google Shape;221;p22"/>
          <p:cNvPicPr preferRelativeResize="0"/>
          <p:nvPr/>
        </p:nvPicPr>
        <p:blipFill>
          <a:blip r:embed="rId4">
            <a:alphaModFix/>
          </a:blip>
          <a:stretch>
            <a:fillRect/>
          </a:stretch>
        </p:blipFill>
        <p:spPr>
          <a:xfrm>
            <a:off x="5824175" y="1670022"/>
            <a:ext cx="1319925" cy="402975"/>
          </a:xfrm>
          <a:prstGeom prst="rect">
            <a:avLst/>
          </a:prstGeom>
          <a:noFill/>
          <a:ln>
            <a:noFill/>
          </a:ln>
        </p:spPr>
      </p:pic>
      <p:sp>
        <p:nvSpPr>
          <p:cNvPr id="222" name="Google Shape;222;p22"/>
          <p:cNvSpPr txBox="1"/>
          <p:nvPr/>
        </p:nvSpPr>
        <p:spPr>
          <a:xfrm>
            <a:off x="3551700" y="2241461"/>
            <a:ext cx="2007300" cy="274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23" name="Google Shape;223;p22"/>
          <p:cNvSpPr txBox="1"/>
          <p:nvPr/>
        </p:nvSpPr>
        <p:spPr>
          <a:xfrm>
            <a:off x="3551700" y="2560486"/>
            <a:ext cx="2007300" cy="12729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24" name="Google Shape;224;p22"/>
          <p:cNvSpPr txBox="1"/>
          <p:nvPr/>
        </p:nvSpPr>
        <p:spPr>
          <a:xfrm>
            <a:off x="3146975" y="217861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225" name="Google Shape;225;p22"/>
          <p:cNvSpPr txBox="1"/>
          <p:nvPr/>
        </p:nvSpPr>
        <p:spPr>
          <a:xfrm>
            <a:off x="3146975" y="3095486"/>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5" name="직사각형 14"/>
          <p:cNvSpPr/>
          <p:nvPr/>
        </p:nvSpPr>
        <p:spPr>
          <a:xfrm>
            <a:off x="1034294" y="1329379"/>
            <a:ext cx="284259" cy="112644"/>
          </a:xfrm>
          <a:prstGeom prst="rect">
            <a:avLst/>
          </a:prstGeom>
          <a:solidFill>
            <a:srgbClr val="002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7974" cy="3690000"/>
          </a:xfrm>
          <a:prstGeom prst="rect">
            <a:avLst/>
          </a:prstGeom>
        </p:spPr>
      </p:pic>
      <p:sp>
        <p:nvSpPr>
          <p:cNvPr id="230" name="Google Shape;230;p23"/>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66</a:t>
            </a:fld>
            <a:endParaRPr sz="788" b="1" i="0" u="none" strike="noStrike" cap="none">
              <a:solidFill>
                <a:srgbClr val="262626"/>
              </a:solidFill>
              <a:latin typeface="Malgun Gothic"/>
              <a:ea typeface="Malgun Gothic"/>
              <a:cs typeface="Malgun Gothic"/>
              <a:sym typeface="Malgun Gothic"/>
            </a:endParaRPr>
          </a:p>
        </p:txBody>
      </p:sp>
      <p:sp>
        <p:nvSpPr>
          <p:cNvPr id="231" name="Google Shape;231;p23"/>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ltLang="ko-KR" dirty="0">
                <a:solidFill>
                  <a:schemeClr val="dk1"/>
                </a:solidFill>
              </a:rPr>
              <a:t>6.6 </a:t>
            </a:r>
            <a:r>
              <a:rPr lang="ko-KR" altLang="en-US" dirty="0">
                <a:solidFill>
                  <a:schemeClr val="dk1"/>
                </a:solidFill>
              </a:rPr>
              <a:t>작업 저장과 완료</a:t>
            </a:r>
            <a:endParaRPr sz="1400" b="0" i="0" u="none" strike="noStrike" cap="none" dirty="0">
              <a:solidFill>
                <a:srgbClr val="000000"/>
              </a:solidFill>
              <a:latin typeface="Arial"/>
              <a:ea typeface="Arial"/>
              <a:cs typeface="Arial"/>
              <a:sym typeface="Arial"/>
            </a:endParaRPr>
          </a:p>
        </p:txBody>
      </p:sp>
      <p:sp>
        <p:nvSpPr>
          <p:cNvPr id="232" name="Google Shape;232;p23"/>
          <p:cNvSpPr txBox="1"/>
          <p:nvPr/>
        </p:nvSpPr>
        <p:spPr>
          <a:xfrm>
            <a:off x="397843" y="593200"/>
            <a:ext cx="7194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err="1"/>
              <a:t>작업을</a:t>
            </a:r>
            <a:r>
              <a:rPr lang="en-US" sz="1100" b="1" dirty="0"/>
              <a:t> </a:t>
            </a:r>
            <a:r>
              <a:rPr lang="en-US" sz="1100" b="1" dirty="0" err="1"/>
              <a:t>저장하시려면</a:t>
            </a:r>
            <a:r>
              <a:rPr lang="en-US" sz="1100" b="1" dirty="0"/>
              <a:t> Save result </a:t>
            </a:r>
            <a:r>
              <a:rPr lang="en-US" sz="1100" b="1" dirty="0" err="1"/>
              <a:t>버튼</a:t>
            </a:r>
            <a:r>
              <a:rPr lang="en-US" sz="1100" b="1" dirty="0"/>
              <a:t>(1), </a:t>
            </a:r>
            <a:r>
              <a:rPr lang="en-US" sz="1100" b="1" dirty="0" err="1"/>
              <a:t>작업을</a:t>
            </a:r>
            <a:r>
              <a:rPr lang="en-US" sz="1100" b="1" dirty="0"/>
              <a:t> </a:t>
            </a:r>
            <a:r>
              <a:rPr lang="en-US" sz="1100" b="1" dirty="0" err="1"/>
              <a:t>완료하시려면</a:t>
            </a:r>
            <a:r>
              <a:rPr lang="en-US" sz="1100" b="1" dirty="0"/>
              <a:t> Complete </a:t>
            </a:r>
            <a:r>
              <a:rPr lang="en-US" sz="1100" b="1" dirty="0" err="1"/>
              <a:t>버튼</a:t>
            </a:r>
            <a:r>
              <a:rPr lang="en-US" sz="1100" b="1" dirty="0"/>
              <a:t>(2)을 </a:t>
            </a:r>
            <a:r>
              <a:rPr lang="en-US" sz="1100" b="1" dirty="0" err="1"/>
              <a:t>클릭해주시기</a:t>
            </a:r>
            <a:r>
              <a:rPr lang="en-US" sz="1100" b="1" dirty="0"/>
              <a:t> </a:t>
            </a:r>
            <a:r>
              <a:rPr lang="en-US" sz="1100" b="1" dirty="0" err="1"/>
              <a:t>바랍니다</a:t>
            </a:r>
            <a:r>
              <a:rPr lang="en-US" sz="1100" b="1" dirty="0"/>
              <a:t>.</a:t>
            </a:r>
          </a:p>
          <a:p>
            <a:pPr marL="0" marR="0" lvl="0" indent="0" algn="l" rtl="0">
              <a:lnSpc>
                <a:spcPct val="100000"/>
              </a:lnSpc>
              <a:spcBef>
                <a:spcPts val="0"/>
              </a:spcBef>
              <a:spcAft>
                <a:spcPts val="0"/>
              </a:spcAft>
              <a:buNone/>
            </a:pPr>
            <a:r>
              <a:rPr lang="en-US" sz="1100" b="1" i="0" u="none" strike="noStrike" cap="none" dirty="0">
                <a:solidFill>
                  <a:srgbClr val="000000"/>
                </a:solidFill>
                <a:latin typeface="Arial"/>
                <a:ea typeface="Arial"/>
                <a:cs typeface="Arial"/>
                <a:sym typeface="Arial"/>
              </a:rPr>
              <a:t>Complete </a:t>
            </a:r>
            <a:r>
              <a:rPr lang="ko-KR" altLang="en-US" sz="1100" b="1" i="0" u="none" strike="noStrike" cap="none" dirty="0">
                <a:solidFill>
                  <a:srgbClr val="000000"/>
                </a:solidFill>
                <a:latin typeface="Arial"/>
                <a:ea typeface="Arial"/>
                <a:cs typeface="Arial"/>
                <a:sym typeface="Arial"/>
              </a:rPr>
              <a:t>처리는 개발자 계정만 가능합니다</a:t>
            </a:r>
            <a:r>
              <a:rPr lang="en-US" altLang="ko-KR" sz="1100" b="1" i="0" u="none" strike="noStrike" cap="none" dirty="0">
                <a:solidFill>
                  <a:srgbClr val="000000"/>
                </a:solidFill>
                <a:latin typeface="Arial"/>
                <a:ea typeface="Arial"/>
                <a:cs typeface="Arial"/>
                <a:sym typeface="Arial"/>
              </a:rPr>
              <a:t>.</a:t>
            </a:r>
            <a:endParaRPr sz="1100" b="1" i="0" u="none" strike="noStrike" cap="none" dirty="0">
              <a:solidFill>
                <a:srgbClr val="000000"/>
              </a:solidFill>
              <a:latin typeface="Arial"/>
              <a:ea typeface="Arial"/>
              <a:cs typeface="Arial"/>
              <a:sym typeface="Arial"/>
            </a:endParaRPr>
          </a:p>
        </p:txBody>
      </p:sp>
      <p:sp>
        <p:nvSpPr>
          <p:cNvPr id="234" name="Google Shape;234;p23"/>
          <p:cNvSpPr txBox="1"/>
          <p:nvPr/>
        </p:nvSpPr>
        <p:spPr>
          <a:xfrm>
            <a:off x="6641400" y="370382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235" name="Google Shape;235;p23"/>
          <p:cNvSpPr txBox="1"/>
          <p:nvPr/>
        </p:nvSpPr>
        <p:spPr>
          <a:xfrm>
            <a:off x="7047500" y="3805671"/>
            <a:ext cx="12651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36" name="Google Shape;236;p23"/>
          <p:cNvSpPr txBox="1"/>
          <p:nvPr/>
        </p:nvSpPr>
        <p:spPr>
          <a:xfrm>
            <a:off x="6641400" y="392302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237" name="Google Shape;237;p23"/>
          <p:cNvSpPr txBox="1"/>
          <p:nvPr/>
        </p:nvSpPr>
        <p:spPr>
          <a:xfrm>
            <a:off x="7047500" y="4024871"/>
            <a:ext cx="12651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1" name="직사각형 10"/>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15507" t="6667" r="1800" b="58582"/>
          <a:stretch/>
        </p:blipFill>
        <p:spPr>
          <a:xfrm>
            <a:off x="794026" y="3102625"/>
            <a:ext cx="7561471" cy="1551389"/>
          </a:xfrm>
          <a:prstGeom prst="rect">
            <a:avLst/>
          </a:prstGeom>
        </p:spPr>
      </p:pic>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5797" t="6685" r="1523" b="50274"/>
          <a:stretch/>
        </p:blipFill>
        <p:spPr>
          <a:xfrm>
            <a:off x="794026" y="1007200"/>
            <a:ext cx="7560367" cy="1921529"/>
          </a:xfrm>
          <a:prstGeom prst="rect">
            <a:avLst/>
          </a:prstGeom>
        </p:spPr>
      </p:pic>
      <p:sp>
        <p:nvSpPr>
          <p:cNvPr id="242" name="Google Shape;242;p24"/>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67</a:t>
            </a:fld>
            <a:endParaRPr sz="788" b="1" i="0" u="none" strike="noStrike" cap="none">
              <a:solidFill>
                <a:srgbClr val="262626"/>
              </a:solidFill>
              <a:latin typeface="Malgun Gothic"/>
              <a:ea typeface="Malgun Gothic"/>
              <a:cs typeface="Malgun Gothic"/>
              <a:sym typeface="Malgun Gothic"/>
            </a:endParaRPr>
          </a:p>
        </p:txBody>
      </p:sp>
      <p:sp>
        <p:nvSpPr>
          <p:cNvPr id="243" name="Google Shape;243;p24"/>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altLang="ko-KR" dirty="0">
                <a:solidFill>
                  <a:schemeClr val="dk1"/>
                </a:solidFill>
              </a:rPr>
              <a:t>6.6 </a:t>
            </a:r>
            <a:r>
              <a:rPr lang="ko-KR" altLang="en-US" dirty="0">
                <a:solidFill>
                  <a:schemeClr val="dk1"/>
                </a:solidFill>
              </a:rPr>
              <a:t>작업 저장과 완료</a:t>
            </a:r>
            <a:endParaRPr sz="1400" b="0" i="0" u="none" strike="noStrike" cap="none" dirty="0">
              <a:solidFill>
                <a:srgbClr val="000000"/>
              </a:solidFill>
              <a:latin typeface="Arial"/>
              <a:ea typeface="Arial"/>
              <a:cs typeface="Arial"/>
              <a:sym typeface="Arial"/>
            </a:endParaRPr>
          </a:p>
        </p:txBody>
      </p:sp>
      <p:sp>
        <p:nvSpPr>
          <p:cNvPr id="244" name="Google Shape;244;p24"/>
          <p:cNvSpPr txBox="1"/>
          <p:nvPr/>
        </p:nvSpPr>
        <p:spPr>
          <a:xfrm>
            <a:off x="397851" y="593200"/>
            <a:ext cx="8122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a:t>Complete </a:t>
            </a:r>
            <a:r>
              <a:rPr lang="en-US" sz="1100" b="1" dirty="0" err="1"/>
              <a:t>처리된</a:t>
            </a:r>
            <a:r>
              <a:rPr lang="en-US" sz="1100" b="1" dirty="0"/>
              <a:t> Annotation </a:t>
            </a:r>
            <a:r>
              <a:rPr lang="en-US" sz="1100" b="1" dirty="0" err="1"/>
              <a:t>일감은</a:t>
            </a:r>
            <a:r>
              <a:rPr lang="en-US" sz="1100" b="1" dirty="0"/>
              <a:t> </a:t>
            </a:r>
            <a:r>
              <a:rPr lang="en-US" sz="1100" b="1" dirty="0" err="1"/>
              <a:t>Status가</a:t>
            </a:r>
            <a:r>
              <a:rPr lang="en-US" sz="1100" b="1" dirty="0"/>
              <a:t> ‘</a:t>
            </a:r>
            <a:r>
              <a:rPr lang="en-US" sz="1100" b="1" dirty="0" err="1"/>
              <a:t>Completed’로</a:t>
            </a:r>
            <a:r>
              <a:rPr lang="en-US" sz="1100" b="1" dirty="0"/>
              <a:t> </a:t>
            </a:r>
            <a:r>
              <a:rPr lang="en-US" sz="1100" b="1" dirty="0" err="1"/>
              <a:t>변경</a:t>
            </a:r>
            <a:r>
              <a:rPr lang="en-US" sz="1100" b="1" dirty="0"/>
              <a:t>(1)</a:t>
            </a:r>
            <a:r>
              <a:rPr lang="en-US" sz="1100" b="1" dirty="0" err="1"/>
              <a:t>되며</a:t>
            </a:r>
            <a:r>
              <a:rPr lang="en-US" sz="1100" b="1" dirty="0"/>
              <a:t>, Data </a:t>
            </a:r>
            <a:r>
              <a:rPr lang="en-US" sz="1100" b="1" dirty="0" err="1"/>
              <a:t>화면에서도</a:t>
            </a:r>
            <a:r>
              <a:rPr lang="en-US" sz="1100" b="1" dirty="0"/>
              <a:t> </a:t>
            </a:r>
            <a:r>
              <a:rPr lang="en-US" sz="1100" b="1" dirty="0" err="1"/>
              <a:t>Label이</a:t>
            </a:r>
            <a:r>
              <a:rPr lang="en-US" sz="1100" b="1" dirty="0"/>
              <a:t> </a:t>
            </a:r>
            <a:r>
              <a:rPr lang="en-US" sz="1100" b="1" dirty="0" err="1"/>
              <a:t>자동으로</a:t>
            </a:r>
            <a:r>
              <a:rPr lang="en-US" sz="1100" b="1" dirty="0"/>
              <a:t> </a:t>
            </a:r>
            <a:r>
              <a:rPr lang="en-US" sz="1100" b="1" dirty="0" err="1"/>
              <a:t>추가됩니다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247" name="Google Shape;247;p24"/>
          <p:cNvSpPr txBox="1"/>
          <p:nvPr/>
        </p:nvSpPr>
        <p:spPr>
          <a:xfrm>
            <a:off x="483680" y="207137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248" name="Google Shape;248;p24"/>
          <p:cNvSpPr txBox="1"/>
          <p:nvPr/>
        </p:nvSpPr>
        <p:spPr>
          <a:xfrm>
            <a:off x="928880" y="2117578"/>
            <a:ext cx="7237057" cy="3078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49" name="Google Shape;249;p24"/>
          <p:cNvSpPr txBox="1"/>
          <p:nvPr/>
        </p:nvSpPr>
        <p:spPr>
          <a:xfrm>
            <a:off x="6520614" y="4343664"/>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250" name="Google Shape;250;p24"/>
          <p:cNvSpPr txBox="1"/>
          <p:nvPr/>
        </p:nvSpPr>
        <p:spPr>
          <a:xfrm>
            <a:off x="6889614" y="4433514"/>
            <a:ext cx="883200" cy="2205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Google Shape;261;p26"/>
          <p:cNvGraphicFramePr/>
          <p:nvPr/>
        </p:nvGraphicFramePr>
        <p:xfrm>
          <a:off x="407225" y="1088775"/>
          <a:ext cx="8437650" cy="3328050"/>
        </p:xfrm>
        <a:graphic>
          <a:graphicData uri="http://schemas.openxmlformats.org/drawingml/2006/table">
            <a:tbl>
              <a:tblPr>
                <a:noFill/>
                <a:tableStyleId>{C8B5B802-1220-4C2D-B9BA-F0E7ECF166B3}</a:tableStyleId>
              </a:tblPr>
              <a:tblGrid>
                <a:gridCol w="1996125">
                  <a:extLst>
                    <a:ext uri="{9D8B030D-6E8A-4147-A177-3AD203B41FA5}">
                      <a16:colId xmlns:a16="http://schemas.microsoft.com/office/drawing/2014/main" val="20000"/>
                    </a:ext>
                  </a:extLst>
                </a:gridCol>
                <a:gridCol w="3628975">
                  <a:extLst>
                    <a:ext uri="{9D8B030D-6E8A-4147-A177-3AD203B41FA5}">
                      <a16:colId xmlns:a16="http://schemas.microsoft.com/office/drawing/2014/main" val="20001"/>
                    </a:ext>
                  </a:extLst>
                </a:gridCol>
                <a:gridCol w="2812550">
                  <a:extLst>
                    <a:ext uri="{9D8B030D-6E8A-4147-A177-3AD203B41FA5}">
                      <a16:colId xmlns:a16="http://schemas.microsoft.com/office/drawing/2014/main" val="20002"/>
                    </a:ext>
                  </a:extLst>
                </a:gridCol>
              </a:tblGrid>
              <a:tr h="357250">
                <a:tc>
                  <a:txBody>
                    <a:bodyPr/>
                    <a:lstStyle/>
                    <a:p>
                      <a:pPr marL="0" lvl="0" indent="0" algn="l" rtl="0">
                        <a:spcBef>
                          <a:spcPts val="0"/>
                        </a:spcBef>
                        <a:spcAft>
                          <a:spcPts val="0"/>
                        </a:spcAft>
                        <a:buNone/>
                      </a:pPr>
                      <a:r>
                        <a:rPr lang="en-US" sz="1000" b="1"/>
                        <a:t>조건</a:t>
                      </a:r>
                      <a:endParaRPr sz="1000" b="1"/>
                    </a:p>
                  </a:txBody>
                  <a:tcPr marL="91425" marR="91425" marT="91425" marB="91425"/>
                </a:tc>
                <a:tc>
                  <a:txBody>
                    <a:bodyPr/>
                    <a:lstStyle/>
                    <a:p>
                      <a:pPr marL="0" lvl="0" indent="0" algn="l" rtl="0">
                        <a:spcBef>
                          <a:spcPts val="0"/>
                        </a:spcBef>
                        <a:spcAft>
                          <a:spcPts val="0"/>
                        </a:spcAft>
                        <a:buNone/>
                      </a:pPr>
                      <a:r>
                        <a:rPr lang="en-US" sz="1000" b="1"/>
                        <a:t>예시</a:t>
                      </a:r>
                      <a:endParaRPr sz="1000" b="1"/>
                    </a:p>
                  </a:txBody>
                  <a:tcPr marL="91425" marR="91425" marT="91425" marB="91425"/>
                </a:tc>
                <a:tc>
                  <a:txBody>
                    <a:bodyPr/>
                    <a:lstStyle/>
                    <a:p>
                      <a:pPr marL="0" lvl="0" indent="0" algn="l" rtl="0">
                        <a:spcBef>
                          <a:spcPts val="0"/>
                        </a:spcBef>
                        <a:spcAft>
                          <a:spcPts val="0"/>
                        </a:spcAft>
                        <a:buNone/>
                      </a:pPr>
                      <a:r>
                        <a:rPr lang="en-US" sz="1000" b="1"/>
                        <a:t>특징</a:t>
                      </a:r>
                      <a:endParaRPr sz="1000" b="1"/>
                    </a:p>
                  </a:txBody>
                  <a:tcPr marL="91425" marR="91425" marT="91425" marB="91425"/>
                </a:tc>
                <a:extLst>
                  <a:ext uri="{0D108BD9-81ED-4DB2-BD59-A6C34878D82A}">
                    <a16:rowId xmlns:a16="http://schemas.microsoft.com/office/drawing/2014/main" val="10000"/>
                  </a:ext>
                </a:extLst>
              </a:tr>
              <a:tr h="1485400">
                <a:tc>
                  <a:txBody>
                    <a:bodyPr/>
                    <a:lstStyle/>
                    <a:p>
                      <a:pPr marL="0" lvl="0" indent="0" algn="l" rtl="0">
                        <a:spcBef>
                          <a:spcPts val="0"/>
                        </a:spcBef>
                        <a:spcAft>
                          <a:spcPts val="0"/>
                        </a:spcAft>
                        <a:buNone/>
                      </a:pPr>
                      <a:r>
                        <a:rPr lang="en-US" sz="1000">
                          <a:solidFill>
                            <a:schemeClr val="dk1"/>
                          </a:solidFill>
                        </a:rPr>
                        <a:t>검출할 불량이 다양하지 않음</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a:t>양품과 불량만 구별하면 됨</a:t>
                      </a:r>
                      <a:endParaRPr sz="1000"/>
                    </a:p>
                  </a:txBody>
                  <a:tcPr marL="91425" marR="91425" marT="91425" marB="91425"/>
                </a:tc>
                <a:extLst>
                  <a:ext uri="{0D108BD9-81ED-4DB2-BD59-A6C34878D82A}">
                    <a16:rowId xmlns:a16="http://schemas.microsoft.com/office/drawing/2014/main" val="10001"/>
                  </a:ext>
                </a:extLst>
              </a:tr>
              <a:tr h="1485400">
                <a:tc>
                  <a:txBody>
                    <a:bodyPr/>
                    <a:lstStyle/>
                    <a:p>
                      <a:pPr marL="0" lvl="0" indent="0" algn="l" rtl="0">
                        <a:spcBef>
                          <a:spcPts val="0"/>
                        </a:spcBef>
                        <a:spcAft>
                          <a:spcPts val="0"/>
                        </a:spcAft>
                        <a:buNone/>
                      </a:pPr>
                      <a:r>
                        <a:rPr lang="en-US" sz="1000">
                          <a:solidFill>
                            <a:schemeClr val="dk1"/>
                          </a:solidFill>
                        </a:rPr>
                        <a:t>양품과 불량의 형상 차이가 큼</a:t>
                      </a:r>
                      <a:endParaRPr sz="1000">
                        <a:solidFill>
                          <a:schemeClr val="dk1"/>
                        </a:solidFill>
                      </a:endParaRPr>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2"/>
                  </a:ext>
                </a:extLst>
              </a:tr>
            </a:tbl>
          </a:graphicData>
        </a:graphic>
      </p:graphicFrame>
      <p:sp>
        <p:nvSpPr>
          <p:cNvPr id="262" name="Google Shape;262;p26"/>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68</a:t>
            </a:fld>
            <a:endParaRPr sz="788" b="1" i="0" u="none" strike="noStrike" cap="none">
              <a:solidFill>
                <a:srgbClr val="262626"/>
              </a:solidFill>
              <a:latin typeface="Malgun Gothic"/>
              <a:ea typeface="Malgun Gothic"/>
              <a:cs typeface="Malgun Gothic"/>
              <a:sym typeface="Malgun Gothic"/>
            </a:endParaRPr>
          </a:p>
        </p:txBody>
      </p:sp>
      <p:sp>
        <p:nvSpPr>
          <p:cNvPr id="263" name="Google Shape;263;p26"/>
          <p:cNvSpPr txBox="1"/>
          <p:nvPr/>
        </p:nvSpPr>
        <p:spPr>
          <a:xfrm>
            <a:off x="218038" y="48019"/>
            <a:ext cx="7947999" cy="415498"/>
          </a:xfrm>
          <a:prstGeom prst="rect">
            <a:avLst/>
          </a:prstGeom>
          <a:noFill/>
          <a:ln>
            <a:noFill/>
          </a:ln>
        </p:spPr>
        <p:txBody>
          <a:bodyPr spcFirstLastPara="1" wrap="square" lIns="91425" tIns="45700" rIns="91425" bIns="45700" anchor="t" anchorCtr="0">
            <a:spAutoFit/>
          </a:bodyPr>
          <a:lstStyle/>
          <a:p>
            <a:pPr lvl="0">
              <a:lnSpc>
                <a:spcPct val="150000"/>
              </a:lnSpc>
            </a:pPr>
            <a:r>
              <a:rPr lang="en-US" dirty="0"/>
              <a:t>6.7 Image Classification</a:t>
            </a:r>
          </a:p>
        </p:txBody>
      </p:sp>
      <p:sp>
        <p:nvSpPr>
          <p:cNvPr id="264" name="Google Shape;264;p26"/>
          <p:cNvSpPr txBox="1"/>
          <p:nvPr/>
        </p:nvSpPr>
        <p:spPr>
          <a:xfrm>
            <a:off x="397841" y="593028"/>
            <a:ext cx="8196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Image Classification에 적합한 Dataset은 아래와 같습니다</a:t>
            </a:r>
            <a:endParaRPr sz="1100" b="1" i="0" u="none" strike="noStrike" cap="none">
              <a:solidFill>
                <a:srgbClr val="000000"/>
              </a:solidFill>
              <a:latin typeface="Arial"/>
              <a:ea typeface="Arial"/>
              <a:cs typeface="Arial"/>
              <a:sym typeface="Arial"/>
            </a:endParaRPr>
          </a:p>
        </p:txBody>
      </p:sp>
      <p:sp>
        <p:nvSpPr>
          <p:cNvPr id="265" name="Google Shape;265;p26"/>
          <p:cNvSpPr/>
          <p:nvPr/>
        </p:nvSpPr>
        <p:spPr>
          <a:xfrm>
            <a:off x="2541000" y="1565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txBox="1"/>
          <p:nvPr/>
        </p:nvSpPr>
        <p:spPr>
          <a:xfrm>
            <a:off x="2678999"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a:t>
            </a:r>
            <a:endParaRPr sz="1100"/>
          </a:p>
        </p:txBody>
      </p:sp>
      <p:sp>
        <p:nvSpPr>
          <p:cNvPr id="267" name="Google Shape;267;p26"/>
          <p:cNvSpPr txBox="1"/>
          <p:nvPr/>
        </p:nvSpPr>
        <p:spPr>
          <a:xfrm>
            <a:off x="4137699"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a:t>
            </a:r>
            <a:endParaRPr sz="1100"/>
          </a:p>
        </p:txBody>
      </p:sp>
      <p:sp>
        <p:nvSpPr>
          <p:cNvPr id="268" name="Google Shape;268;p26"/>
          <p:cNvSpPr/>
          <p:nvPr/>
        </p:nvSpPr>
        <p:spPr>
          <a:xfrm>
            <a:off x="2541000" y="3033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txBox="1"/>
          <p:nvPr/>
        </p:nvSpPr>
        <p:spPr>
          <a:xfrm>
            <a:off x="2678999"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a:t>
            </a:r>
            <a:endParaRPr sz="1100"/>
          </a:p>
        </p:txBody>
      </p:sp>
      <p:sp>
        <p:nvSpPr>
          <p:cNvPr id="270" name="Google Shape;270;p26"/>
          <p:cNvSpPr/>
          <p:nvPr/>
        </p:nvSpPr>
        <p:spPr>
          <a:xfrm>
            <a:off x="3831188" y="3033550"/>
            <a:ext cx="942600" cy="942600"/>
          </a:xfrm>
          <a:prstGeom prst="flowChartConnec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3969186"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불량1</a:t>
            </a:r>
            <a:endParaRPr sz="1100"/>
          </a:p>
        </p:txBody>
      </p:sp>
      <p:sp>
        <p:nvSpPr>
          <p:cNvPr id="272" name="Google Shape;272;p26"/>
          <p:cNvSpPr/>
          <p:nvPr/>
        </p:nvSpPr>
        <p:spPr>
          <a:xfrm>
            <a:off x="4057900" y="1649400"/>
            <a:ext cx="826200" cy="7146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txBox="1"/>
          <p:nvPr/>
        </p:nvSpPr>
        <p:spPr>
          <a:xfrm>
            <a:off x="5121374"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불량2</a:t>
            </a:r>
            <a:endParaRPr sz="1100"/>
          </a:p>
        </p:txBody>
      </p:sp>
      <p:sp>
        <p:nvSpPr>
          <p:cNvPr id="274" name="Google Shape;274;p26"/>
          <p:cNvSpPr/>
          <p:nvPr/>
        </p:nvSpPr>
        <p:spPr>
          <a:xfrm>
            <a:off x="5041575" y="3117400"/>
            <a:ext cx="826200" cy="7146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7974" cy="3690000"/>
          </a:xfrm>
          <a:prstGeom prst="rect">
            <a:avLst/>
          </a:prstGeom>
        </p:spPr>
      </p:pic>
      <p:sp>
        <p:nvSpPr>
          <p:cNvPr id="279" name="Google Shape;279;p27"/>
          <p:cNvSpPr txBox="1">
            <a:spLocks noGrp="1"/>
          </p:cNvSpPr>
          <p:nvPr>
            <p:ph type="sldNum" idx="12"/>
          </p:nvPr>
        </p:nvSpPr>
        <p:spPr>
          <a:xfrm>
            <a:off x="7086600" y="485660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69</a:t>
            </a:fld>
            <a:endParaRPr sz="788" b="1" i="0" u="none" strike="noStrike" cap="none">
              <a:solidFill>
                <a:srgbClr val="262626"/>
              </a:solidFill>
              <a:latin typeface="Malgun Gothic"/>
              <a:ea typeface="Malgun Gothic"/>
              <a:cs typeface="Malgun Gothic"/>
              <a:sym typeface="Malgun Gothic"/>
            </a:endParaRPr>
          </a:p>
        </p:txBody>
      </p:sp>
      <p:sp>
        <p:nvSpPr>
          <p:cNvPr id="280" name="Google Shape;280;p27"/>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6.7 Image Classification</a:t>
            </a:r>
          </a:p>
        </p:txBody>
      </p:sp>
      <p:sp>
        <p:nvSpPr>
          <p:cNvPr id="281" name="Google Shape;281;p27"/>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좌측에 있는 이미지(1)를 하나씩 확인 한 후 미리 지정한 Label을 선택(2)해줍니다.</a:t>
            </a:r>
            <a:endParaRPr sz="1100" b="1"/>
          </a:p>
        </p:txBody>
      </p:sp>
      <p:sp>
        <p:nvSpPr>
          <p:cNvPr id="283" name="Google Shape;283;p27"/>
          <p:cNvSpPr txBox="1"/>
          <p:nvPr/>
        </p:nvSpPr>
        <p:spPr>
          <a:xfrm>
            <a:off x="697625" y="911100"/>
            <a:ext cx="1581000" cy="3889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84" name="Google Shape;284;p27"/>
          <p:cNvSpPr txBox="1"/>
          <p:nvPr/>
        </p:nvSpPr>
        <p:spPr>
          <a:xfrm>
            <a:off x="7003843" y="1383478"/>
            <a:ext cx="1328400" cy="3078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285" name="Google Shape;285;p27"/>
          <p:cNvSpPr txBox="1"/>
          <p:nvPr/>
        </p:nvSpPr>
        <p:spPr>
          <a:xfrm>
            <a:off x="1265513" y="478040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286" name="Google Shape;286;p27"/>
          <p:cNvSpPr txBox="1"/>
          <p:nvPr/>
        </p:nvSpPr>
        <p:spPr>
          <a:xfrm>
            <a:off x="7445431" y="1615078"/>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4" name="직사각형 13"/>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sldNum" idx="12"/>
          </p:nvPr>
        </p:nvSpPr>
        <p:spPr>
          <a:xfrm>
            <a:off x="8720705" y="4902315"/>
            <a:ext cx="430695" cy="273844"/>
          </a:xfrm>
          <a:prstGeom prst="rect">
            <a:avLst/>
          </a:prstGeom>
          <a:noFill/>
          <a:ln>
            <a:noFill/>
          </a:ln>
        </p:spPr>
        <p:txBody>
          <a:bodyPr spcFirstLastPara="1" vert="horz" wrap="square" lIns="68575" tIns="34275" rIns="68575" bIns="34275" rtlCol="0" anchor="ctr" anchorCtr="0">
            <a:noAutofit/>
          </a:bodyPr>
          <a:lstStyle/>
          <a:p>
            <a:pPr marL="0" marR="0" lvl="0" indent="0" algn="r" defTabSz="685800" rtl="0" eaLnBrk="1" fontAlgn="auto" latinLnBrk="1" hangingPunct="1">
              <a:lnSpc>
                <a:spcPct val="100000"/>
              </a:lnSpc>
              <a:spcBef>
                <a:spcPts val="0"/>
              </a:spcBef>
              <a:spcAft>
                <a:spcPts val="0"/>
              </a:spcAft>
              <a:buClrTx/>
              <a:buSzTx/>
              <a:buFont typeface="Arial"/>
              <a:buNone/>
              <a:tabLst/>
              <a:defRPr/>
            </a:pPr>
            <a:fld id="{00000000-1234-1234-1234-123412341234}" type="slidenum">
              <a:rPr kumimoji="0" lang="en-US" altLang="ko" sz="1100"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맑은 고딕" panose="020B0503020000020004" pitchFamily="50" charset="-127"/>
                <a:cs typeface="Arial"/>
                <a:sym typeface="Arial"/>
              </a:rPr>
              <a:pPr marL="0" marR="0" lvl="0" indent="0" algn="r" defTabSz="685800" rtl="0" eaLnBrk="1" fontAlgn="auto" latinLnBrk="1" hangingPunct="1">
                <a:lnSpc>
                  <a:spcPct val="100000"/>
                </a:lnSpc>
                <a:spcBef>
                  <a:spcPts val="0"/>
                </a:spcBef>
                <a:spcAft>
                  <a:spcPts val="0"/>
                </a:spcAft>
                <a:buClrTx/>
                <a:buSzTx/>
                <a:buFont typeface="Arial"/>
                <a:buNone/>
                <a:tabLst/>
                <a:defRPr/>
              </a:pPr>
              <a:t>7</a:t>
            </a:fld>
            <a:endParaRPr kumimoji="0" sz="1100" b="1" i="0" u="none" strike="noStrike" kern="120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맑은 고딕"/>
              <a:ea typeface="+mn-ea"/>
              <a:cs typeface="Arial"/>
              <a:sym typeface="Arial"/>
            </a:endParaRPr>
          </a:p>
        </p:txBody>
      </p:sp>
      <p:graphicFrame>
        <p:nvGraphicFramePr>
          <p:cNvPr id="147" name="Google Shape;147;p26"/>
          <p:cNvGraphicFramePr/>
          <p:nvPr>
            <p:extLst>
              <p:ext uri="{D42A27DB-BD31-4B8C-83A1-F6EECF244321}">
                <p14:modId xmlns:p14="http://schemas.microsoft.com/office/powerpoint/2010/main" val="1167986064"/>
              </p:ext>
            </p:extLst>
          </p:nvPr>
        </p:nvGraphicFramePr>
        <p:xfrm>
          <a:off x="337988" y="590981"/>
          <a:ext cx="8468025" cy="4198410"/>
        </p:xfrm>
        <a:graphic>
          <a:graphicData uri="http://schemas.openxmlformats.org/drawingml/2006/table">
            <a:tbl>
              <a:tblPr firstRow="1">
                <a:tableStyleId>{793D81CF-94F2-401A-BA57-92F5A7B2D0C5}</a:tableStyleId>
              </a:tblPr>
              <a:tblGrid>
                <a:gridCol w="2073325">
                  <a:extLst>
                    <a:ext uri="{9D8B030D-6E8A-4147-A177-3AD203B41FA5}">
                      <a16:colId xmlns:a16="http://schemas.microsoft.com/office/drawing/2014/main" val="20000"/>
                    </a:ext>
                  </a:extLst>
                </a:gridCol>
                <a:gridCol w="2466225">
                  <a:extLst>
                    <a:ext uri="{9D8B030D-6E8A-4147-A177-3AD203B41FA5}">
                      <a16:colId xmlns:a16="http://schemas.microsoft.com/office/drawing/2014/main" val="20001"/>
                    </a:ext>
                  </a:extLst>
                </a:gridCol>
                <a:gridCol w="3928475">
                  <a:extLst>
                    <a:ext uri="{9D8B030D-6E8A-4147-A177-3AD203B41FA5}">
                      <a16:colId xmlns:a16="http://schemas.microsoft.com/office/drawing/2014/main" val="20002"/>
                    </a:ext>
                  </a:extLst>
                </a:gridCol>
              </a:tblGrid>
              <a:tr h="335250">
                <a:tc>
                  <a:txBody>
                    <a:bodyPr/>
                    <a:lstStyle/>
                    <a:p>
                      <a:pPr marL="0" lvl="0" indent="0" algn="l" rtl="0">
                        <a:spcBef>
                          <a:spcPts val="0"/>
                        </a:spcBef>
                        <a:spcAft>
                          <a:spcPts val="0"/>
                        </a:spcAft>
                        <a:buNone/>
                      </a:pPr>
                      <a:r>
                        <a:rPr lang="ko" sz="1000" b="1">
                          <a:solidFill>
                            <a:srgbClr val="EFEFEF"/>
                          </a:solidFill>
                        </a:rPr>
                        <a:t>Problem Type</a:t>
                      </a:r>
                      <a:endParaRPr sz="1000" b="1">
                        <a:solidFill>
                          <a:srgbClr val="EFEFEF"/>
                        </a:solidFill>
                      </a:endParaRPr>
                    </a:p>
                  </a:txBody>
                  <a:tcPr marL="91425" marR="91425" marT="91425" marB="91425"/>
                </a:tc>
                <a:tc>
                  <a:txBody>
                    <a:bodyPr/>
                    <a:lstStyle/>
                    <a:p>
                      <a:pPr marL="0" lvl="0" indent="0" algn="l" rtl="0">
                        <a:spcBef>
                          <a:spcPts val="0"/>
                        </a:spcBef>
                        <a:spcAft>
                          <a:spcPts val="0"/>
                        </a:spcAft>
                        <a:buNone/>
                      </a:pPr>
                      <a:r>
                        <a:rPr lang="ko" sz="1000" b="1">
                          <a:solidFill>
                            <a:srgbClr val="EFEFEF"/>
                          </a:solidFill>
                        </a:rPr>
                        <a:t>Input</a:t>
                      </a:r>
                      <a:endParaRPr sz="1000" b="1">
                        <a:solidFill>
                          <a:srgbClr val="EFEFEF"/>
                        </a:solidFill>
                      </a:endParaRPr>
                    </a:p>
                  </a:txBody>
                  <a:tcPr marL="91425" marR="91425" marT="91425" marB="91425"/>
                </a:tc>
                <a:tc>
                  <a:txBody>
                    <a:bodyPr/>
                    <a:lstStyle/>
                    <a:p>
                      <a:pPr marL="0" lvl="0" indent="0" algn="l" rtl="0">
                        <a:spcBef>
                          <a:spcPts val="0"/>
                        </a:spcBef>
                        <a:spcAft>
                          <a:spcPts val="0"/>
                        </a:spcAft>
                        <a:buNone/>
                      </a:pPr>
                      <a:r>
                        <a:rPr lang="ko" sz="1000" b="1">
                          <a:solidFill>
                            <a:srgbClr val="EFEFEF"/>
                          </a:solidFill>
                        </a:rPr>
                        <a:t>Label</a:t>
                      </a:r>
                      <a:endParaRPr sz="1000" b="1">
                        <a:solidFill>
                          <a:srgbClr val="EFEFEF"/>
                        </a:solidFill>
                      </a:endParaRPr>
                    </a:p>
                  </a:txBody>
                  <a:tcPr marL="91425" marR="91425" marT="91425" marB="91425"/>
                </a:tc>
                <a:extLst>
                  <a:ext uri="{0D108BD9-81ED-4DB2-BD59-A6C34878D82A}">
                    <a16:rowId xmlns:a16="http://schemas.microsoft.com/office/drawing/2014/main" val="10000"/>
                  </a:ext>
                </a:extLst>
              </a:tr>
              <a:tr h="308580">
                <a:tc>
                  <a:txBody>
                    <a:bodyPr/>
                    <a:lstStyle/>
                    <a:p>
                      <a:pPr marL="0" lvl="0" indent="0" algn="l" rtl="0">
                        <a:spcBef>
                          <a:spcPts val="0"/>
                        </a:spcBef>
                        <a:spcAft>
                          <a:spcPts val="0"/>
                        </a:spcAft>
                        <a:buNone/>
                      </a:pPr>
                      <a:r>
                        <a:rPr lang="ko" sz="800"/>
                        <a:t>Tabular Classification</a:t>
                      </a:r>
                      <a:endParaRPr sz="800"/>
                    </a:p>
                  </a:txBody>
                  <a:tcPr marL="91425" marR="91425" marT="91425" marB="91425"/>
                </a:tc>
                <a:tc>
                  <a:txBody>
                    <a:bodyPr/>
                    <a:lstStyle/>
                    <a:p>
                      <a:pPr marL="0" lvl="0" indent="0" algn="l" rtl="0">
                        <a:spcBef>
                          <a:spcPts val="0"/>
                        </a:spcBef>
                        <a:spcAft>
                          <a:spcPts val="0"/>
                        </a:spcAft>
                        <a:buNone/>
                      </a:pPr>
                      <a:r>
                        <a:rPr lang="ko" sz="800">
                          <a:solidFill>
                            <a:schemeClr val="dk1"/>
                          </a:solidFill>
                        </a:rPr>
                        <a:t>- </a:t>
                      </a:r>
                      <a:r>
                        <a:rPr lang="ko" sz="800"/>
                        <a:t>표 형태의 파일(ex. *.csv)</a:t>
                      </a:r>
                      <a:endParaRPr sz="800"/>
                    </a:p>
                  </a:txBody>
                  <a:tcPr marL="91425" marR="91425" marT="91425" marB="91425"/>
                </a:tc>
                <a:tc>
                  <a:txBody>
                    <a:bodyPr/>
                    <a:lstStyle/>
                    <a:p>
                      <a:pPr marL="0" lvl="0" indent="0" algn="l" rtl="0">
                        <a:spcBef>
                          <a:spcPts val="0"/>
                        </a:spcBef>
                        <a:spcAft>
                          <a:spcPts val="0"/>
                        </a:spcAft>
                        <a:buNone/>
                      </a:pPr>
                      <a:r>
                        <a:rPr lang="ko" sz="800"/>
                        <a:t>- csv 파일의 마지막 열 (int형 데이터).</a:t>
                      </a:r>
                      <a:endParaRPr sz="800"/>
                    </a:p>
                  </a:txBody>
                  <a:tcPr marL="91425" marR="91425" marT="91425" marB="91425"/>
                </a:tc>
                <a:extLst>
                  <a:ext uri="{0D108BD9-81ED-4DB2-BD59-A6C34878D82A}">
                    <a16:rowId xmlns:a16="http://schemas.microsoft.com/office/drawing/2014/main" val="10001"/>
                  </a:ext>
                </a:extLst>
              </a:tr>
              <a:tr h="308580">
                <a:tc>
                  <a:txBody>
                    <a:bodyPr/>
                    <a:lstStyle/>
                    <a:p>
                      <a:pPr marL="0" lvl="0" indent="0" algn="l" rtl="0">
                        <a:spcBef>
                          <a:spcPts val="0"/>
                        </a:spcBef>
                        <a:spcAft>
                          <a:spcPts val="0"/>
                        </a:spcAft>
                        <a:buNone/>
                      </a:pPr>
                      <a:r>
                        <a:rPr lang="ko" sz="800"/>
                        <a:t>Tabular Regression</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a:solidFill>
                            <a:schemeClr val="dk1"/>
                          </a:solidFill>
                        </a:rPr>
                        <a:t>- 표 형태의 파일(ex. *.csv)</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a:solidFill>
                            <a:schemeClr val="dk1"/>
                          </a:solidFill>
                        </a:rPr>
                        <a:t>- csv 파일의 마지막 열 (float형 데이터).</a:t>
                      </a:r>
                      <a:endParaRPr sz="800"/>
                    </a:p>
                  </a:txBody>
                  <a:tcPr marL="91425" marR="91425" marT="91425" marB="91425"/>
                </a:tc>
                <a:extLst>
                  <a:ext uri="{0D108BD9-81ED-4DB2-BD59-A6C34878D82A}">
                    <a16:rowId xmlns:a16="http://schemas.microsoft.com/office/drawing/2014/main" val="10002"/>
                  </a:ext>
                </a:extLst>
              </a:tr>
              <a:tr h="811500">
                <a:tc>
                  <a:txBody>
                    <a:bodyPr/>
                    <a:lstStyle/>
                    <a:p>
                      <a:pPr marL="0" lvl="0" indent="0" algn="l" rtl="0">
                        <a:spcBef>
                          <a:spcPts val="0"/>
                        </a:spcBef>
                        <a:spcAft>
                          <a:spcPts val="0"/>
                        </a:spcAft>
                        <a:buNone/>
                      </a:pPr>
                      <a:r>
                        <a:rPr lang="ko" sz="800" dirty="0"/>
                        <a:t>Image Classification</a:t>
                      </a:r>
                      <a:endParaRPr sz="800" dirty="0"/>
                    </a:p>
                  </a:txBody>
                  <a:tcPr marL="91425" marR="91425" marT="91425" marB="91425"/>
                </a:tc>
                <a:tc>
                  <a:txBody>
                    <a:bodyPr/>
                    <a:lstStyle/>
                    <a:p>
                      <a:pPr marL="0" lvl="0" indent="0" algn="l" rtl="0">
                        <a:spcBef>
                          <a:spcPts val="0"/>
                        </a:spcBef>
                        <a:spcAft>
                          <a:spcPts val="0"/>
                        </a:spcAft>
                        <a:buNone/>
                      </a:pPr>
                      <a:r>
                        <a:rPr lang="ko" sz="800">
                          <a:solidFill>
                            <a:schemeClr val="dk1"/>
                          </a:solidFill>
                        </a:rPr>
                        <a:t>- images 폴더안에 이미지의 형태로 존재하는 파일 (ex. images/0001.png, images/0002.png … )</a:t>
                      </a:r>
                      <a:endParaRPr sz="800"/>
                    </a:p>
                  </a:txBody>
                  <a:tcPr marL="91425" marR="91425" marT="91425" marB="91425"/>
                </a:tc>
                <a:tc>
                  <a:txBody>
                    <a:bodyPr/>
                    <a:lstStyle/>
                    <a:p>
                      <a:pPr marL="0" lvl="0" indent="0" algn="l" rtl="0">
                        <a:spcBef>
                          <a:spcPts val="0"/>
                        </a:spcBef>
                        <a:spcAft>
                          <a:spcPts val="0"/>
                        </a:spcAft>
                        <a:buNone/>
                      </a:pPr>
                      <a:r>
                        <a:rPr lang="ko" sz="800" dirty="0"/>
                        <a:t>- annotations 폴더안에 입력 이미지와 이름이 같은 json 형태로 존재하는 파일 (ex. annotations/0001.json, annotations/0002.json …).</a:t>
                      </a:r>
                      <a:endParaRPr sz="800" dirty="0"/>
                    </a:p>
                    <a:p>
                      <a:pPr marL="0" lvl="0" indent="0" algn="l" rtl="0">
                        <a:spcBef>
                          <a:spcPts val="0"/>
                        </a:spcBef>
                        <a:spcAft>
                          <a:spcPts val="0"/>
                        </a:spcAft>
                        <a:buNone/>
                      </a:pPr>
                      <a:r>
                        <a:rPr lang="ko" sz="800" dirty="0"/>
                        <a:t>- json 파일의 ‘instances’ 키의 값은 각 instance의 정보를 담은 dict의 list</a:t>
                      </a:r>
                      <a:r>
                        <a:rPr lang="ko" sz="800" dirty="0">
                          <a:solidFill>
                            <a:schemeClr val="dk1"/>
                          </a:solidFill>
                        </a:rPr>
                        <a:t>를 의미함</a:t>
                      </a:r>
                      <a:r>
                        <a:rPr lang="ko" sz="800" dirty="0"/>
                        <a:t>.</a:t>
                      </a:r>
                      <a:endParaRPr sz="800" dirty="0"/>
                    </a:p>
                    <a:p>
                      <a:pPr marL="0" lvl="0" indent="0" algn="l" rtl="0">
                        <a:spcBef>
                          <a:spcPts val="0"/>
                        </a:spcBef>
                        <a:spcAft>
                          <a:spcPts val="0"/>
                        </a:spcAft>
                        <a:buNone/>
                      </a:pPr>
                      <a:r>
                        <a:rPr lang="ko" sz="800" dirty="0"/>
                        <a:t>- 특정 instance dict의 ‘category_id’ 키의 값은 해당 instance의 class</a:t>
                      </a:r>
                      <a:r>
                        <a:rPr lang="ko" sz="800" dirty="0">
                          <a:solidFill>
                            <a:schemeClr val="dk1"/>
                          </a:solidFill>
                        </a:rPr>
                        <a:t>를 나타냄</a:t>
                      </a:r>
                      <a:r>
                        <a:rPr lang="ko" sz="800" dirty="0"/>
                        <a:t>.</a:t>
                      </a:r>
                      <a:endParaRPr sz="800" dirty="0"/>
                    </a:p>
                  </a:txBody>
                  <a:tcPr marL="91425" marR="91425" marT="91425" marB="91425"/>
                </a:tc>
                <a:extLst>
                  <a:ext uri="{0D108BD9-81ED-4DB2-BD59-A6C34878D82A}">
                    <a16:rowId xmlns:a16="http://schemas.microsoft.com/office/drawing/2014/main" val="10003"/>
                  </a:ext>
                </a:extLst>
              </a:tr>
              <a:tr h="1062960">
                <a:tc>
                  <a:txBody>
                    <a:bodyPr/>
                    <a:lstStyle/>
                    <a:p>
                      <a:pPr marL="0" lvl="0" indent="0" algn="l" rtl="0">
                        <a:spcBef>
                          <a:spcPts val="0"/>
                        </a:spcBef>
                        <a:spcAft>
                          <a:spcPts val="0"/>
                        </a:spcAft>
                        <a:buNone/>
                      </a:pPr>
                      <a:r>
                        <a:rPr lang="ko" sz="800"/>
                        <a:t>Image Object Detection</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a:solidFill>
                            <a:schemeClr val="dk1"/>
                          </a:solidFill>
                        </a:rPr>
                        <a:t>- images 폴더안에 이미지의 형태로 존재하는 파일 (ex. images/0001.png, images/0002.png … )</a:t>
                      </a:r>
                      <a:endParaRPr sz="800"/>
                    </a:p>
                  </a:txBody>
                  <a:tcPr marL="91425" marR="91425" marT="91425" marB="91425"/>
                </a:tc>
                <a:tc>
                  <a:txBody>
                    <a:bodyPr/>
                    <a:lstStyle/>
                    <a:p>
                      <a:pPr marL="0" lvl="0" indent="0" algn="l" rtl="0">
                        <a:spcBef>
                          <a:spcPts val="0"/>
                        </a:spcBef>
                        <a:spcAft>
                          <a:spcPts val="0"/>
                        </a:spcAft>
                        <a:buNone/>
                      </a:pPr>
                      <a:r>
                        <a:rPr lang="ko" sz="800">
                          <a:solidFill>
                            <a:schemeClr val="dk1"/>
                          </a:solidFill>
                        </a:rPr>
                        <a:t>- annotations 폴더안에 입력 이미지와 이름이 같은 json 형태로 존재하는 파일 (ex. annotations/0001.json, annotations/0002.json …).</a:t>
                      </a:r>
                      <a:endParaRPr sz="800">
                        <a:solidFill>
                          <a:schemeClr val="dk1"/>
                        </a:solidFill>
                      </a:endParaRPr>
                    </a:p>
                    <a:p>
                      <a:pPr marL="0" lvl="0" indent="0" algn="l" rtl="0">
                        <a:spcBef>
                          <a:spcPts val="0"/>
                        </a:spcBef>
                        <a:spcAft>
                          <a:spcPts val="0"/>
                        </a:spcAft>
                        <a:buNone/>
                      </a:pPr>
                      <a:r>
                        <a:rPr lang="ko" sz="800">
                          <a:solidFill>
                            <a:schemeClr val="dk1"/>
                          </a:solidFill>
                        </a:rPr>
                        <a:t>- json 파일의 ‘instances’ 키의 값은 각 instance의 정보를 담은 dict의 list를 의미함.</a:t>
                      </a:r>
                      <a:endParaRPr sz="800">
                        <a:solidFill>
                          <a:schemeClr val="dk1"/>
                        </a:solidFill>
                      </a:endParaRPr>
                    </a:p>
                    <a:p>
                      <a:pPr marL="0" lvl="0" indent="0" algn="l" rtl="0">
                        <a:spcBef>
                          <a:spcPts val="0"/>
                        </a:spcBef>
                        <a:spcAft>
                          <a:spcPts val="0"/>
                        </a:spcAft>
                        <a:buNone/>
                      </a:pPr>
                      <a:r>
                        <a:rPr lang="ko" sz="800">
                          <a:solidFill>
                            <a:schemeClr val="dk1"/>
                          </a:solidFill>
                        </a:rPr>
                        <a:t>- 특정 instance dict의 ‘category_id’ 키의 값은 해당 instance의 class를 나타냄.</a:t>
                      </a:r>
                      <a:endParaRPr sz="800">
                        <a:solidFill>
                          <a:schemeClr val="dk1"/>
                        </a:solidFill>
                      </a:endParaRPr>
                    </a:p>
                    <a:p>
                      <a:pPr marL="0" lvl="0" indent="0" algn="l" rtl="0">
                        <a:spcBef>
                          <a:spcPts val="0"/>
                        </a:spcBef>
                        <a:spcAft>
                          <a:spcPts val="0"/>
                        </a:spcAft>
                        <a:buClr>
                          <a:schemeClr val="dk1"/>
                        </a:buClr>
                        <a:buSzPts val="1100"/>
                        <a:buFont typeface="Arial"/>
                        <a:buNone/>
                      </a:pPr>
                      <a:r>
                        <a:rPr lang="ko" sz="800">
                          <a:solidFill>
                            <a:schemeClr val="dk1"/>
                          </a:solidFill>
                        </a:rPr>
                        <a:t>- 특정 instance dict의 ‘bbox’ 키의 값은 해당 instance의 bounding box 좌표를 나타냄.</a:t>
                      </a:r>
                      <a:endParaRPr sz="800">
                        <a:solidFill>
                          <a:schemeClr val="dk1"/>
                        </a:solidFill>
                      </a:endParaRPr>
                    </a:p>
                  </a:txBody>
                  <a:tcPr marL="91425" marR="91425" marT="91425" marB="91425"/>
                </a:tc>
                <a:extLst>
                  <a:ext uri="{0D108BD9-81ED-4DB2-BD59-A6C34878D82A}">
                    <a16:rowId xmlns:a16="http://schemas.microsoft.com/office/drawing/2014/main" val="10004"/>
                  </a:ext>
                </a:extLst>
              </a:tr>
              <a:tr h="434310">
                <a:tc>
                  <a:txBody>
                    <a:bodyPr/>
                    <a:lstStyle/>
                    <a:p>
                      <a:pPr marL="0" lvl="0" indent="0" algn="l" rtl="0">
                        <a:spcBef>
                          <a:spcPts val="0"/>
                        </a:spcBef>
                        <a:spcAft>
                          <a:spcPts val="0"/>
                        </a:spcAft>
                        <a:buNone/>
                      </a:pPr>
                      <a:r>
                        <a:rPr lang="ko" sz="800"/>
                        <a:t>Image Semantic Segmentation</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a:solidFill>
                            <a:schemeClr val="dk1"/>
                          </a:solidFill>
                        </a:rPr>
                        <a:t>- images 폴더안에 이미지의 형태로 존재하는 파일 (ex. images/0001.png, images/0002.png … )</a:t>
                      </a:r>
                      <a:endParaRPr sz="800"/>
                    </a:p>
                  </a:txBody>
                  <a:tcPr marL="91425" marR="91425" marT="91425" marB="91425"/>
                </a:tc>
                <a:tc>
                  <a:txBody>
                    <a:bodyPr/>
                    <a:lstStyle/>
                    <a:p>
                      <a:pPr marL="0" lvl="0" indent="0" algn="l" rtl="0">
                        <a:spcBef>
                          <a:spcPts val="0"/>
                        </a:spcBef>
                        <a:spcAft>
                          <a:spcPts val="0"/>
                        </a:spcAft>
                        <a:buNone/>
                      </a:pPr>
                      <a:r>
                        <a:rPr lang="ko" sz="800">
                          <a:solidFill>
                            <a:schemeClr val="dk1"/>
                          </a:solidFill>
                        </a:rPr>
                        <a:t>- labels 폴더안에 입력 이미지와 이름이 같은 png 형태로 존재하는 </a:t>
                      </a:r>
                      <a:r>
                        <a:rPr lang="en-US" altLang="ko-KR" sz="800">
                          <a:solidFill>
                            <a:schemeClr val="dk1"/>
                          </a:solidFill>
                        </a:rPr>
                        <a:t>mask image </a:t>
                      </a:r>
                      <a:r>
                        <a:rPr lang="ko" sz="800">
                          <a:solidFill>
                            <a:schemeClr val="dk1"/>
                          </a:solidFill>
                        </a:rPr>
                        <a:t>파일 (ex. labels/0001.png, labels/0002.png …).</a:t>
                      </a:r>
                      <a:endParaRPr sz="800">
                        <a:solidFill>
                          <a:schemeClr val="dk1"/>
                        </a:solidFill>
                      </a:endParaRPr>
                    </a:p>
                  </a:txBody>
                  <a:tcPr marL="91425" marR="91425" marT="91425" marB="91425"/>
                </a:tc>
                <a:extLst>
                  <a:ext uri="{0D108BD9-81ED-4DB2-BD59-A6C34878D82A}">
                    <a16:rowId xmlns:a16="http://schemas.microsoft.com/office/drawing/2014/main" val="10005"/>
                  </a:ext>
                </a:extLst>
              </a:tr>
              <a:tr h="937230">
                <a:tc>
                  <a:txBody>
                    <a:bodyPr/>
                    <a:lstStyle/>
                    <a:p>
                      <a:pPr marL="0" lvl="0" indent="0" algn="l" rtl="0">
                        <a:spcBef>
                          <a:spcPts val="0"/>
                        </a:spcBef>
                        <a:spcAft>
                          <a:spcPts val="0"/>
                        </a:spcAft>
                        <a:buNone/>
                      </a:pPr>
                      <a:r>
                        <a:rPr lang="ko" sz="800"/>
                        <a:t>Image Instance Segmentation</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a:solidFill>
                            <a:schemeClr val="dk1"/>
                          </a:solidFill>
                        </a:rPr>
                        <a:t>- images 폴더안에 이미지의 형태로 존재하는 파일 (ex. images/0001.png, images/0002.png … )</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ko" sz="800" dirty="0">
                          <a:solidFill>
                            <a:schemeClr val="dk1"/>
                          </a:solidFill>
                        </a:rPr>
                        <a:t>- annotations 폴더안에 이미지와 이름이 같은 json 형태로 존재하는 파일 (ex. annotations/0001.json, annotations/0002.json …).</a:t>
                      </a:r>
                      <a:endParaRPr sz="800" dirty="0">
                        <a:solidFill>
                          <a:schemeClr val="dk1"/>
                        </a:solidFill>
                      </a:endParaRPr>
                    </a:p>
                    <a:p>
                      <a:pPr marL="0" lvl="0" indent="0" algn="l" rtl="0">
                        <a:spcBef>
                          <a:spcPts val="0"/>
                        </a:spcBef>
                        <a:spcAft>
                          <a:spcPts val="0"/>
                        </a:spcAft>
                        <a:buClr>
                          <a:schemeClr val="dk1"/>
                        </a:buClr>
                        <a:buSzPts val="1100"/>
                        <a:buFont typeface="Arial"/>
                        <a:buNone/>
                      </a:pPr>
                      <a:r>
                        <a:rPr lang="ko" sz="800" dirty="0">
                          <a:solidFill>
                            <a:schemeClr val="dk1"/>
                          </a:solidFill>
                        </a:rPr>
                        <a:t>- json 파일의 ‘instances’ 키의 값은 각 instance의 정보를 담은 dict의 list를 의미함.</a:t>
                      </a:r>
                      <a:endParaRPr sz="800" dirty="0">
                        <a:solidFill>
                          <a:schemeClr val="dk1"/>
                        </a:solidFill>
                      </a:endParaRPr>
                    </a:p>
                    <a:p>
                      <a:pPr marL="0" lvl="0" indent="0" algn="l" rtl="0">
                        <a:spcBef>
                          <a:spcPts val="0"/>
                        </a:spcBef>
                        <a:spcAft>
                          <a:spcPts val="0"/>
                        </a:spcAft>
                        <a:buClr>
                          <a:schemeClr val="dk1"/>
                        </a:buClr>
                        <a:buSzPts val="1100"/>
                        <a:buFont typeface="Arial"/>
                        <a:buNone/>
                      </a:pPr>
                      <a:r>
                        <a:rPr lang="ko" sz="800" dirty="0">
                          <a:solidFill>
                            <a:schemeClr val="dk1"/>
                          </a:solidFill>
                        </a:rPr>
                        <a:t>- 특정 instance dict의 ‘segmentation’ 키의 값은 해당 instance의 RLE를 값으로 가지는 list를 의미함</a:t>
                      </a:r>
                      <a:endParaRPr sz="800" dirty="0">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69D246F4-BB72-4023-BD6E-E4EA7A05B5CD}"/>
              </a:ext>
            </a:extLst>
          </p:cNvPr>
          <p:cNvSpPr txBox="1"/>
          <p:nvPr/>
        </p:nvSpPr>
        <p:spPr>
          <a:xfrm>
            <a:off x="218038" y="48019"/>
            <a:ext cx="7947999" cy="415627"/>
          </a:xfrm>
          <a:prstGeom prst="rect">
            <a:avLst/>
          </a:prstGeom>
          <a:noFill/>
        </p:spPr>
        <p:txBody>
          <a:bodyPr wrap="square" rtlCol="0">
            <a:spAutoFit/>
          </a:bodyPr>
          <a:lstStyle/>
          <a:p>
            <a:pPr>
              <a:lnSpc>
                <a:spcPct val="150000"/>
              </a:lnSpc>
            </a:pPr>
            <a:r>
              <a:rPr lang="ko-KR" altLang="en-US" sz="1600" b="1"/>
              <a:t>모델링용 </a:t>
            </a:r>
            <a:r>
              <a:rPr lang="ko-KR" altLang="en-US" sz="1600" b="1" dirty="0"/>
              <a:t>데이터 준비 안내 </a:t>
            </a:r>
            <a:r>
              <a:rPr lang="en-US" altLang="ko-KR" sz="1600" b="1" dirty="0"/>
              <a:t>- </a:t>
            </a:r>
            <a:r>
              <a:rPr lang="en-US" altLang="ko" sz="1600" b="1"/>
              <a:t>Data Format</a:t>
            </a:r>
            <a:endParaRPr lang="en-US" altLang="ko-KR" sz="1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70</a:t>
            </a:fld>
            <a:endParaRPr sz="788" b="1" i="0" u="none" strike="noStrike" cap="none">
              <a:solidFill>
                <a:srgbClr val="262626"/>
              </a:solidFill>
              <a:latin typeface="Malgun Gothic"/>
              <a:ea typeface="Malgun Gothic"/>
              <a:cs typeface="Malgun Gothic"/>
              <a:sym typeface="Malgun Gothic"/>
            </a:endParaRPr>
          </a:p>
        </p:txBody>
      </p:sp>
      <p:sp>
        <p:nvSpPr>
          <p:cNvPr id="298" name="Google Shape;298;p29"/>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299" name="Google Shape;299;p29"/>
          <p:cNvSpPr txBox="1"/>
          <p:nvPr/>
        </p:nvSpPr>
        <p:spPr>
          <a:xfrm>
            <a:off x="397841" y="593028"/>
            <a:ext cx="8196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dirty="0">
                <a:solidFill>
                  <a:srgbClr val="000000"/>
                </a:solidFill>
                <a:latin typeface="Arial"/>
                <a:ea typeface="Arial"/>
                <a:cs typeface="Arial"/>
                <a:sym typeface="Arial"/>
              </a:rPr>
              <a:t>Object </a:t>
            </a:r>
            <a:r>
              <a:rPr lang="en-US" sz="1100" b="1" dirty="0" err="1"/>
              <a:t>Detection</a:t>
            </a:r>
            <a:r>
              <a:rPr lang="en-US" sz="1100" b="1" i="0" u="none" strike="noStrike" cap="none" dirty="0" err="1">
                <a:solidFill>
                  <a:srgbClr val="000000"/>
                </a:solidFill>
                <a:latin typeface="Arial"/>
                <a:ea typeface="Arial"/>
                <a:cs typeface="Arial"/>
                <a:sym typeface="Arial"/>
              </a:rPr>
              <a:t>에</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적합한</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Dataset은</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아래와</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같습니다</a:t>
            </a:r>
            <a:r>
              <a:rPr lang="en-US" sz="1100" b="1" i="0" u="none" strike="noStrike" cap="none" dirty="0">
                <a:solidFill>
                  <a:srgbClr val="000000"/>
                </a:solidFill>
                <a:latin typeface="Arial"/>
                <a:ea typeface="Arial"/>
                <a:cs typeface="Arial"/>
                <a:sym typeface="Arial"/>
              </a:rPr>
              <a:t>.</a:t>
            </a:r>
            <a:endParaRPr sz="1100" b="1" i="0" u="none" strike="noStrike" cap="none" dirty="0">
              <a:solidFill>
                <a:srgbClr val="000000"/>
              </a:solidFill>
              <a:latin typeface="Arial"/>
              <a:ea typeface="Arial"/>
              <a:cs typeface="Arial"/>
              <a:sym typeface="Arial"/>
            </a:endParaRPr>
          </a:p>
        </p:txBody>
      </p:sp>
      <p:graphicFrame>
        <p:nvGraphicFramePr>
          <p:cNvPr id="300" name="Google Shape;300;p29"/>
          <p:cNvGraphicFramePr/>
          <p:nvPr/>
        </p:nvGraphicFramePr>
        <p:xfrm>
          <a:off x="407225" y="1088775"/>
          <a:ext cx="8437650" cy="2028200"/>
        </p:xfrm>
        <a:graphic>
          <a:graphicData uri="http://schemas.openxmlformats.org/drawingml/2006/table">
            <a:tbl>
              <a:tblPr>
                <a:noFill/>
                <a:tableStyleId>{C8B5B802-1220-4C2D-B9BA-F0E7ECF166B3}</a:tableStyleId>
              </a:tblPr>
              <a:tblGrid>
                <a:gridCol w="1996125">
                  <a:extLst>
                    <a:ext uri="{9D8B030D-6E8A-4147-A177-3AD203B41FA5}">
                      <a16:colId xmlns:a16="http://schemas.microsoft.com/office/drawing/2014/main" val="20000"/>
                    </a:ext>
                  </a:extLst>
                </a:gridCol>
                <a:gridCol w="3628975">
                  <a:extLst>
                    <a:ext uri="{9D8B030D-6E8A-4147-A177-3AD203B41FA5}">
                      <a16:colId xmlns:a16="http://schemas.microsoft.com/office/drawing/2014/main" val="20001"/>
                    </a:ext>
                  </a:extLst>
                </a:gridCol>
                <a:gridCol w="2812550">
                  <a:extLst>
                    <a:ext uri="{9D8B030D-6E8A-4147-A177-3AD203B41FA5}">
                      <a16:colId xmlns:a16="http://schemas.microsoft.com/office/drawing/2014/main" val="20002"/>
                    </a:ext>
                  </a:extLst>
                </a:gridCol>
              </a:tblGrid>
              <a:tr h="357250">
                <a:tc>
                  <a:txBody>
                    <a:bodyPr/>
                    <a:lstStyle/>
                    <a:p>
                      <a:pPr marL="0" lvl="0" indent="0" algn="l" rtl="0">
                        <a:spcBef>
                          <a:spcPts val="0"/>
                        </a:spcBef>
                        <a:spcAft>
                          <a:spcPts val="0"/>
                        </a:spcAft>
                        <a:buNone/>
                      </a:pPr>
                      <a:r>
                        <a:rPr lang="en-US" sz="1000" b="1"/>
                        <a:t>조건</a:t>
                      </a:r>
                      <a:endParaRPr sz="1000" b="1"/>
                    </a:p>
                  </a:txBody>
                  <a:tcPr marL="91425" marR="91425" marT="91425" marB="91425"/>
                </a:tc>
                <a:tc>
                  <a:txBody>
                    <a:bodyPr/>
                    <a:lstStyle/>
                    <a:p>
                      <a:pPr marL="0" lvl="0" indent="0" algn="l" rtl="0">
                        <a:spcBef>
                          <a:spcPts val="0"/>
                        </a:spcBef>
                        <a:spcAft>
                          <a:spcPts val="0"/>
                        </a:spcAft>
                        <a:buNone/>
                      </a:pPr>
                      <a:r>
                        <a:rPr lang="en-US" sz="1000" b="1"/>
                        <a:t>예시</a:t>
                      </a:r>
                      <a:endParaRPr sz="1000" b="1"/>
                    </a:p>
                  </a:txBody>
                  <a:tcPr marL="91425" marR="91425" marT="91425" marB="91425"/>
                </a:tc>
                <a:tc>
                  <a:txBody>
                    <a:bodyPr/>
                    <a:lstStyle/>
                    <a:p>
                      <a:pPr marL="0" lvl="0" indent="0" algn="l" rtl="0">
                        <a:spcBef>
                          <a:spcPts val="0"/>
                        </a:spcBef>
                        <a:spcAft>
                          <a:spcPts val="0"/>
                        </a:spcAft>
                        <a:buNone/>
                      </a:pPr>
                      <a:r>
                        <a:rPr lang="en-US" sz="1000" b="1"/>
                        <a:t>특징</a:t>
                      </a:r>
                      <a:endParaRPr sz="1000" b="1"/>
                    </a:p>
                  </a:txBody>
                  <a:tcPr marL="91425" marR="91425" marT="91425" marB="91425"/>
                </a:tc>
                <a:extLst>
                  <a:ext uri="{0D108BD9-81ED-4DB2-BD59-A6C34878D82A}">
                    <a16:rowId xmlns:a16="http://schemas.microsoft.com/office/drawing/2014/main" val="10000"/>
                  </a:ext>
                </a:extLst>
              </a:tr>
              <a:tr h="1670950">
                <a:tc>
                  <a:txBody>
                    <a:bodyPr/>
                    <a:lstStyle/>
                    <a:p>
                      <a:pPr marL="0" lvl="0" indent="0" algn="l" rtl="0">
                        <a:spcBef>
                          <a:spcPts val="0"/>
                        </a:spcBef>
                        <a:spcAft>
                          <a:spcPts val="0"/>
                        </a:spcAft>
                        <a:buNone/>
                      </a:pPr>
                      <a:r>
                        <a:rPr lang="en-US" sz="1000">
                          <a:solidFill>
                            <a:schemeClr val="dk1"/>
                          </a:solidFill>
                        </a:rPr>
                        <a:t>복잡한 환경 속에서 특정 패턴을 찾아야 할 경우</a:t>
                      </a:r>
                      <a:br>
                        <a:rPr lang="en-US" sz="1000">
                          <a:solidFill>
                            <a:schemeClr val="dk1"/>
                          </a:solidFill>
                        </a:rPr>
                      </a:br>
                      <a:r>
                        <a:rPr lang="en-US" sz="1000">
                          <a:solidFill>
                            <a:schemeClr val="dk1"/>
                          </a:solidFill>
                        </a:rPr>
                        <a:t>(예: 물류 라인에서 상자 내 바코드 영역 검출, OCR 검출, dent 검출)</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a:t>검출할 대상은 패턴이 일정하지만 그 외의 환경이 복잡하고 다양함</a:t>
                      </a:r>
                      <a:endParaRPr sz="1000"/>
                    </a:p>
                  </a:txBody>
                  <a:tcPr marL="91425" marR="91425" marT="91425" marB="91425"/>
                </a:tc>
                <a:extLst>
                  <a:ext uri="{0D108BD9-81ED-4DB2-BD59-A6C34878D82A}">
                    <a16:rowId xmlns:a16="http://schemas.microsoft.com/office/drawing/2014/main" val="10001"/>
                  </a:ext>
                </a:extLst>
              </a:tr>
            </a:tbl>
          </a:graphicData>
        </a:graphic>
      </p:graphicFrame>
      <p:sp>
        <p:nvSpPr>
          <p:cNvPr id="301" name="Google Shape;301;p29"/>
          <p:cNvSpPr/>
          <p:nvPr/>
        </p:nvSpPr>
        <p:spPr>
          <a:xfrm>
            <a:off x="2541000" y="1565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txBox="1"/>
          <p:nvPr/>
        </p:nvSpPr>
        <p:spPr>
          <a:xfrm>
            <a:off x="2678999"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a:t>
            </a:r>
            <a:endParaRPr sz="1100"/>
          </a:p>
        </p:txBody>
      </p:sp>
      <p:sp>
        <p:nvSpPr>
          <p:cNvPr id="303" name="Google Shape;303;p29"/>
          <p:cNvSpPr txBox="1"/>
          <p:nvPr/>
        </p:nvSpPr>
        <p:spPr>
          <a:xfrm>
            <a:off x="5109974"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불량2</a:t>
            </a:r>
            <a:endParaRPr sz="1100"/>
          </a:p>
        </p:txBody>
      </p:sp>
      <p:sp>
        <p:nvSpPr>
          <p:cNvPr id="304" name="Google Shape;304;p29"/>
          <p:cNvSpPr/>
          <p:nvPr/>
        </p:nvSpPr>
        <p:spPr>
          <a:xfrm>
            <a:off x="5030175" y="1649400"/>
            <a:ext cx="826200" cy="7146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5359225" y="2093025"/>
            <a:ext cx="74100" cy="7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785588" y="1565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txBox="1"/>
          <p:nvPr/>
        </p:nvSpPr>
        <p:spPr>
          <a:xfrm>
            <a:off x="3923586"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불량1</a:t>
            </a:r>
            <a:endParaRPr sz="1100"/>
          </a:p>
        </p:txBody>
      </p:sp>
      <p:sp>
        <p:nvSpPr>
          <p:cNvPr id="308" name="Google Shape;308;p29"/>
          <p:cNvSpPr/>
          <p:nvPr/>
        </p:nvSpPr>
        <p:spPr>
          <a:xfrm>
            <a:off x="4292425" y="2245425"/>
            <a:ext cx="74100" cy="7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txBox="1"/>
          <p:nvPr/>
        </p:nvSpPr>
        <p:spPr>
          <a:xfrm>
            <a:off x="4245425" y="2213650"/>
            <a:ext cx="192900" cy="1503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10" name="Google Shape;310;p29"/>
          <p:cNvSpPr txBox="1"/>
          <p:nvPr/>
        </p:nvSpPr>
        <p:spPr>
          <a:xfrm>
            <a:off x="5299825" y="2054925"/>
            <a:ext cx="192900" cy="1503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7974" cy="3690000"/>
          </a:xfrm>
          <a:prstGeom prst="rect">
            <a:avLst/>
          </a:prstGeom>
        </p:spPr>
      </p:pic>
      <p:sp>
        <p:nvSpPr>
          <p:cNvPr id="316" name="Google Shape;316;p30"/>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71</a:t>
            </a:fld>
            <a:endParaRPr sz="788" b="1" i="0" u="none" strike="noStrike" cap="none">
              <a:solidFill>
                <a:srgbClr val="262626"/>
              </a:solidFill>
              <a:latin typeface="Malgun Gothic"/>
              <a:ea typeface="Malgun Gothic"/>
              <a:cs typeface="Malgun Gothic"/>
              <a:sym typeface="Malgun Gothic"/>
            </a:endParaRPr>
          </a:p>
        </p:txBody>
      </p:sp>
      <p:sp>
        <p:nvSpPr>
          <p:cNvPr id="317" name="Google Shape;317;p30"/>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18" name="Google Shape;318;p30"/>
          <p:cNvSpPr txBox="1"/>
          <p:nvPr/>
        </p:nvSpPr>
        <p:spPr>
          <a:xfrm>
            <a:off x="697625" y="911100"/>
            <a:ext cx="1581000" cy="3889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19" name="Google Shape;319;p30"/>
          <p:cNvSpPr txBox="1"/>
          <p:nvPr/>
        </p:nvSpPr>
        <p:spPr>
          <a:xfrm>
            <a:off x="397843" y="59320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dirty="0" err="1"/>
              <a:t>좌측에</a:t>
            </a:r>
            <a:r>
              <a:rPr lang="en-US" sz="1100" b="1" dirty="0"/>
              <a:t> </a:t>
            </a:r>
            <a:r>
              <a:rPr lang="en-US" sz="1100" b="1" dirty="0" err="1"/>
              <a:t>있는</a:t>
            </a:r>
            <a:r>
              <a:rPr lang="en-US" sz="1100" b="1" dirty="0"/>
              <a:t> </a:t>
            </a:r>
            <a:r>
              <a:rPr lang="en-US" sz="1100" b="1" dirty="0" err="1"/>
              <a:t>이미지를</a:t>
            </a:r>
            <a:r>
              <a:rPr lang="en-US" sz="1100" b="1" dirty="0"/>
              <a:t> </a:t>
            </a:r>
            <a:r>
              <a:rPr lang="en-US" sz="1100" b="1" dirty="0" err="1"/>
              <a:t>하나씩</a:t>
            </a:r>
            <a:r>
              <a:rPr lang="en-US" sz="1100" b="1" dirty="0"/>
              <a:t> </a:t>
            </a:r>
            <a:r>
              <a:rPr lang="en-US" sz="1100" b="1" dirty="0" err="1"/>
              <a:t>확인한</a:t>
            </a:r>
            <a:r>
              <a:rPr lang="en-US" sz="1100" b="1" dirty="0"/>
              <a:t> 후 </a:t>
            </a:r>
            <a:r>
              <a:rPr lang="en-US" sz="1100" b="1" dirty="0" err="1"/>
              <a:t>작업을</a:t>
            </a:r>
            <a:r>
              <a:rPr lang="en-US" sz="1100" b="1" dirty="0"/>
              <a:t> </a:t>
            </a:r>
            <a:r>
              <a:rPr lang="en-US" sz="1100" b="1" dirty="0" err="1"/>
              <a:t>진행합니다</a:t>
            </a:r>
            <a:r>
              <a:rPr lang="en-US" sz="1100" b="1" dirty="0"/>
              <a:t>.</a:t>
            </a:r>
            <a:endParaRPr sz="1100" b="1" i="0" u="none" strike="noStrike" cap="none" dirty="0">
              <a:solidFill>
                <a:srgbClr val="000000"/>
              </a:solidFill>
              <a:latin typeface="Arial"/>
              <a:ea typeface="Arial"/>
              <a:cs typeface="Arial"/>
              <a:sym typeface="Arial"/>
            </a:endParaRPr>
          </a:p>
        </p:txBody>
      </p:sp>
      <p:sp>
        <p:nvSpPr>
          <p:cNvPr id="9" name="직사각형 8"/>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6" y="1007200"/>
            <a:ext cx="7557974" cy="3690000"/>
          </a:xfrm>
          <a:prstGeom prst="rect">
            <a:avLst/>
          </a:prstGeom>
        </p:spPr>
      </p:pic>
      <p:sp>
        <p:nvSpPr>
          <p:cNvPr id="325" name="Google Shape;325;p31"/>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72</a:t>
            </a:fld>
            <a:endParaRPr sz="788" b="1" i="0" u="none" strike="noStrike" cap="none">
              <a:solidFill>
                <a:srgbClr val="262626"/>
              </a:solidFill>
              <a:latin typeface="Malgun Gothic"/>
              <a:ea typeface="Malgun Gothic"/>
              <a:cs typeface="Malgun Gothic"/>
              <a:sym typeface="Malgun Gothic"/>
            </a:endParaRPr>
          </a:p>
        </p:txBody>
      </p:sp>
      <p:sp>
        <p:nvSpPr>
          <p:cNvPr id="326" name="Google Shape;326;p31"/>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27" name="Google Shape;327;p31"/>
          <p:cNvSpPr txBox="1"/>
          <p:nvPr/>
        </p:nvSpPr>
        <p:spPr>
          <a:xfrm>
            <a:off x="397851" y="593200"/>
            <a:ext cx="8421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Image 영역(1) 내부에서 왼쪽 마우스 버튼을 누른 채 원하는 크기만큼 사선으로 Drag(2) 하여 </a:t>
            </a:r>
            <a:r>
              <a:rPr lang="en-US" sz="1100" b="1">
                <a:solidFill>
                  <a:schemeClr val="dk1"/>
                </a:solidFill>
              </a:rPr>
              <a:t>Bounding Box를 생성 합니다</a:t>
            </a:r>
            <a:r>
              <a:rPr lang="en-US" sz="1100" b="1"/>
              <a:t>. </a:t>
            </a:r>
            <a:endParaRPr sz="1100" b="1" i="0" u="none" strike="noStrike" cap="none">
              <a:solidFill>
                <a:srgbClr val="000000"/>
              </a:solidFill>
              <a:latin typeface="Arial"/>
              <a:ea typeface="Arial"/>
              <a:cs typeface="Arial"/>
              <a:sym typeface="Arial"/>
            </a:endParaRPr>
          </a:p>
        </p:txBody>
      </p:sp>
      <p:sp>
        <p:nvSpPr>
          <p:cNvPr id="328" name="Google Shape;328;p31"/>
          <p:cNvSpPr txBox="1"/>
          <p:nvPr/>
        </p:nvSpPr>
        <p:spPr>
          <a:xfrm>
            <a:off x="3133000" y="1551873"/>
            <a:ext cx="2859721" cy="290677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29" name="Google Shape;329;p31"/>
          <p:cNvSpPr txBox="1"/>
          <p:nvPr/>
        </p:nvSpPr>
        <p:spPr>
          <a:xfrm>
            <a:off x="5396657" y="3641361"/>
            <a:ext cx="190500" cy="146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cxnSp>
        <p:nvCxnSpPr>
          <p:cNvPr id="330" name="Google Shape;330;p31"/>
          <p:cNvCxnSpPr>
            <a:cxnSpLocks/>
          </p:cNvCxnSpPr>
          <p:nvPr/>
        </p:nvCxnSpPr>
        <p:spPr>
          <a:xfrm>
            <a:off x="3677920" y="2296160"/>
            <a:ext cx="1700129" cy="1329883"/>
          </a:xfrm>
          <a:prstGeom prst="straightConnector1">
            <a:avLst/>
          </a:prstGeom>
          <a:noFill/>
          <a:ln w="19050" cap="flat" cmpd="sng">
            <a:solidFill>
              <a:srgbClr val="FF0000"/>
            </a:solidFill>
            <a:prstDash val="dash"/>
            <a:round/>
            <a:headEnd type="none" w="med" len="med"/>
            <a:tailEnd type="triangle" w="med" len="med"/>
          </a:ln>
        </p:spPr>
      </p:cxnSp>
      <p:sp>
        <p:nvSpPr>
          <p:cNvPr id="331" name="Google Shape;331;p31"/>
          <p:cNvSpPr txBox="1"/>
          <p:nvPr/>
        </p:nvSpPr>
        <p:spPr>
          <a:xfrm>
            <a:off x="2687800" y="140083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332" name="Google Shape;332;p31"/>
          <p:cNvSpPr txBox="1"/>
          <p:nvPr/>
        </p:nvSpPr>
        <p:spPr>
          <a:xfrm>
            <a:off x="5017585" y="358736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7" name="직사각형 16"/>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8" y="1005840"/>
            <a:ext cx="7557974" cy="3690000"/>
          </a:xfrm>
          <a:prstGeom prst="rect">
            <a:avLst/>
          </a:prstGeom>
        </p:spPr>
      </p:pic>
      <p:sp>
        <p:nvSpPr>
          <p:cNvPr id="337" name="Google Shape;337;p32"/>
          <p:cNvSpPr txBox="1">
            <a:spLocks noGrp="1"/>
          </p:cNvSpPr>
          <p:nvPr>
            <p:ph type="sldNum" idx="12"/>
          </p:nvPr>
        </p:nvSpPr>
        <p:spPr>
          <a:xfrm>
            <a:off x="7086600" y="4856603"/>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
        <p:nvSpPr>
          <p:cNvPr id="339" name="Google Shape;339;p32"/>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40" name="Google Shape;340;p32"/>
          <p:cNvSpPr txBox="1"/>
          <p:nvPr/>
        </p:nvSpPr>
        <p:spPr>
          <a:xfrm>
            <a:off x="397851" y="593200"/>
            <a:ext cx="8421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Bounding Box</a:t>
            </a:r>
            <a:r>
              <a:rPr lang="en-US" sz="1100" b="1">
                <a:solidFill>
                  <a:schemeClr val="dk1"/>
                </a:solidFill>
              </a:rPr>
              <a:t>(1) 를 선택한 후 화면 우측 Select label(2) 을 클릭, 사전에 등록 한 Label(3)을 선택하여 label을 지정합니다.</a:t>
            </a:r>
            <a:endParaRPr sz="1100" b="1" i="0" u="none" strike="noStrike" cap="none">
              <a:solidFill>
                <a:srgbClr val="000000"/>
              </a:solidFill>
              <a:latin typeface="Arial"/>
              <a:ea typeface="Arial"/>
              <a:cs typeface="Arial"/>
              <a:sym typeface="Arial"/>
            </a:endParaRPr>
          </a:p>
        </p:txBody>
      </p:sp>
      <p:sp>
        <p:nvSpPr>
          <p:cNvPr id="341" name="Google Shape;341;p32"/>
          <p:cNvSpPr txBox="1"/>
          <p:nvPr/>
        </p:nvSpPr>
        <p:spPr>
          <a:xfrm>
            <a:off x="7049659" y="1439415"/>
            <a:ext cx="1206600" cy="1587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42" name="Google Shape;342;p32"/>
          <p:cNvSpPr txBox="1"/>
          <p:nvPr/>
        </p:nvSpPr>
        <p:spPr>
          <a:xfrm>
            <a:off x="7125307" y="1693139"/>
            <a:ext cx="1009800" cy="1587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45" name="Google Shape;345;p32"/>
          <p:cNvSpPr txBox="1"/>
          <p:nvPr/>
        </p:nvSpPr>
        <p:spPr>
          <a:xfrm>
            <a:off x="6642595" y="123418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346" name="Google Shape;346;p32"/>
          <p:cNvSpPr txBox="1"/>
          <p:nvPr/>
        </p:nvSpPr>
        <p:spPr>
          <a:xfrm>
            <a:off x="6642595" y="1545333"/>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(3)</a:t>
            </a:r>
            <a:endParaRPr>
              <a:solidFill>
                <a:srgbClr val="FF0000"/>
              </a:solidFill>
            </a:endParaRPr>
          </a:p>
        </p:txBody>
      </p:sp>
      <p:sp>
        <p:nvSpPr>
          <p:cNvPr id="16" name="Google Shape;357;p33">
            <a:extLst>
              <a:ext uri="{FF2B5EF4-FFF2-40B4-BE49-F238E27FC236}">
                <a16:creationId xmlns:a16="http://schemas.microsoft.com/office/drawing/2014/main" id="{9D8DC03E-3061-461C-A2BB-5FAABFEECD40}"/>
              </a:ext>
            </a:extLst>
          </p:cNvPr>
          <p:cNvSpPr txBox="1"/>
          <p:nvPr/>
        </p:nvSpPr>
        <p:spPr>
          <a:xfrm>
            <a:off x="3399696" y="200384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4" name="직사각형 13"/>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8" y="1005840"/>
            <a:ext cx="7557974" cy="3690000"/>
          </a:xfrm>
          <a:prstGeom prst="rect">
            <a:avLst/>
          </a:prstGeom>
        </p:spPr>
      </p:pic>
      <p:sp>
        <p:nvSpPr>
          <p:cNvPr id="351" name="Google Shape;351;p33"/>
          <p:cNvSpPr txBox="1">
            <a:spLocks noGrp="1"/>
          </p:cNvSpPr>
          <p:nvPr>
            <p:ph type="sldNum" idx="12"/>
          </p:nvPr>
        </p:nvSpPr>
        <p:spPr>
          <a:xfrm>
            <a:off x="7086600" y="4856603"/>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
        <p:nvSpPr>
          <p:cNvPr id="353" name="Google Shape;353;p33"/>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54" name="Google Shape;354;p33"/>
          <p:cNvSpPr txBox="1"/>
          <p:nvPr/>
        </p:nvSpPr>
        <p:spPr>
          <a:xfrm>
            <a:off x="397851" y="593200"/>
            <a:ext cx="8421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Bounding Box</a:t>
            </a:r>
            <a:r>
              <a:rPr lang="en-US" sz="1100" b="1">
                <a:solidFill>
                  <a:schemeClr val="dk1"/>
                </a:solidFill>
              </a:rPr>
              <a:t>(1) 선택시 대응 되는 Label(2) 이 활성화 되고, Label(2) 선택시 대응 되는 Bounding Box(1)가 활성화 됩니다.</a:t>
            </a:r>
            <a:endParaRPr sz="1100" b="1" i="0" u="none" strike="noStrike" cap="none">
              <a:solidFill>
                <a:srgbClr val="000000"/>
              </a:solidFill>
              <a:latin typeface="Arial"/>
              <a:ea typeface="Arial"/>
              <a:cs typeface="Arial"/>
              <a:sym typeface="Arial"/>
            </a:endParaRPr>
          </a:p>
        </p:txBody>
      </p:sp>
      <p:sp>
        <p:nvSpPr>
          <p:cNvPr id="355" name="Google Shape;355;p33"/>
          <p:cNvSpPr txBox="1"/>
          <p:nvPr/>
        </p:nvSpPr>
        <p:spPr>
          <a:xfrm>
            <a:off x="7028850" y="1368550"/>
            <a:ext cx="1327200" cy="313075"/>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58" name="Google Shape;358;p33"/>
          <p:cNvSpPr txBox="1"/>
          <p:nvPr/>
        </p:nvSpPr>
        <p:spPr>
          <a:xfrm>
            <a:off x="6659813" y="128142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2" name="Google Shape;357;p33">
            <a:extLst>
              <a:ext uri="{FF2B5EF4-FFF2-40B4-BE49-F238E27FC236}">
                <a16:creationId xmlns:a16="http://schemas.microsoft.com/office/drawing/2014/main" id="{9D8DC03E-3061-461C-A2BB-5FAABFEECD40}"/>
              </a:ext>
            </a:extLst>
          </p:cNvPr>
          <p:cNvSpPr txBox="1"/>
          <p:nvPr/>
        </p:nvSpPr>
        <p:spPr>
          <a:xfrm>
            <a:off x="3399696" y="200384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3" name="직사각형 12"/>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8" y="1005840"/>
            <a:ext cx="7557974" cy="3690000"/>
          </a:xfrm>
          <a:prstGeom prst="rect">
            <a:avLst/>
          </a:prstGeom>
        </p:spPr>
      </p:pic>
      <p:sp>
        <p:nvSpPr>
          <p:cNvPr id="363" name="Google Shape;363;p34"/>
          <p:cNvSpPr txBox="1">
            <a:spLocks noGrp="1"/>
          </p:cNvSpPr>
          <p:nvPr>
            <p:ph type="sldNum" idx="12"/>
          </p:nvPr>
        </p:nvSpPr>
        <p:spPr>
          <a:xfrm>
            <a:off x="7086600" y="4856603"/>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
        <p:nvSpPr>
          <p:cNvPr id="365" name="Google Shape;365;p34"/>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66" name="Google Shape;366;p34"/>
          <p:cNvSpPr txBox="1"/>
          <p:nvPr/>
        </p:nvSpPr>
        <p:spPr>
          <a:xfrm>
            <a:off x="397851" y="593200"/>
            <a:ext cx="842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Bounding Box(1)의 경계를 선택 후 키보드의 Delete 키를 누르거나 Delete버튼(2) 을 클릭하여, Bounding Box와 Label을 함께 삭제합니다.</a:t>
            </a:r>
            <a:endParaRPr sz="1100" b="1" i="0" u="none" strike="noStrike" cap="none">
              <a:solidFill>
                <a:srgbClr val="000000"/>
              </a:solidFill>
              <a:latin typeface="Arial"/>
              <a:ea typeface="Arial"/>
              <a:cs typeface="Arial"/>
              <a:sym typeface="Arial"/>
            </a:endParaRPr>
          </a:p>
        </p:txBody>
      </p:sp>
      <p:sp>
        <p:nvSpPr>
          <p:cNvPr id="367" name="Google Shape;367;p34"/>
          <p:cNvSpPr txBox="1"/>
          <p:nvPr/>
        </p:nvSpPr>
        <p:spPr>
          <a:xfrm>
            <a:off x="8071457" y="1433745"/>
            <a:ext cx="234900" cy="165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70" name="Google Shape;370;p34"/>
          <p:cNvSpPr txBox="1"/>
          <p:nvPr/>
        </p:nvSpPr>
        <p:spPr>
          <a:xfrm>
            <a:off x="8280270" y="1302170"/>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2" name="Google Shape;356;p33">
            <a:extLst>
              <a:ext uri="{FF2B5EF4-FFF2-40B4-BE49-F238E27FC236}">
                <a16:creationId xmlns:a16="http://schemas.microsoft.com/office/drawing/2014/main" id="{83E5434D-5720-4AE6-8328-41173AB53B37}"/>
              </a:ext>
            </a:extLst>
          </p:cNvPr>
          <p:cNvSpPr txBox="1"/>
          <p:nvPr/>
        </p:nvSpPr>
        <p:spPr>
          <a:xfrm>
            <a:off x="3779226" y="2182704"/>
            <a:ext cx="593992" cy="21161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3" name="Google Shape;357;p33">
            <a:extLst>
              <a:ext uri="{FF2B5EF4-FFF2-40B4-BE49-F238E27FC236}">
                <a16:creationId xmlns:a16="http://schemas.microsoft.com/office/drawing/2014/main" id="{C4F9A457-92FE-4664-BDF4-D0C01A67EF4E}"/>
              </a:ext>
            </a:extLst>
          </p:cNvPr>
          <p:cNvSpPr txBox="1"/>
          <p:nvPr/>
        </p:nvSpPr>
        <p:spPr>
          <a:xfrm>
            <a:off x="3466546" y="1874399"/>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4" name="직사각형 13"/>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8" y="1005840"/>
            <a:ext cx="7557974" cy="3690000"/>
          </a:xfrm>
          <a:prstGeom prst="rect">
            <a:avLst/>
          </a:prstGeom>
        </p:spPr>
      </p:pic>
      <p:sp>
        <p:nvSpPr>
          <p:cNvPr id="375" name="Google Shape;375;p35"/>
          <p:cNvSpPr txBox="1">
            <a:spLocks noGrp="1"/>
          </p:cNvSpPr>
          <p:nvPr>
            <p:ph type="sldNum" idx="12"/>
          </p:nvPr>
        </p:nvSpPr>
        <p:spPr>
          <a:xfrm>
            <a:off x="7086600" y="4856603"/>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377" name="Google Shape;377;p3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6.8 Object Detection</a:t>
            </a:r>
          </a:p>
        </p:txBody>
      </p:sp>
      <p:sp>
        <p:nvSpPr>
          <p:cNvPr id="378" name="Google Shape;378;p35"/>
          <p:cNvSpPr txBox="1"/>
          <p:nvPr/>
        </p:nvSpPr>
        <p:spPr>
          <a:xfrm>
            <a:off x="397851" y="593200"/>
            <a:ext cx="842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t>Bounding Box의 경계에서 파란색 점(1) 클릭 후 Drag시 크기 조절, 초록색 선(2) 클릭 후 Drag시 Bounding Box의 위치 이동이 가능합니다.</a:t>
            </a:r>
            <a:endParaRPr sz="1100" b="1" i="0" u="none" strike="noStrike" cap="none">
              <a:solidFill>
                <a:srgbClr val="000000"/>
              </a:solidFill>
              <a:latin typeface="Arial"/>
              <a:ea typeface="Arial"/>
              <a:cs typeface="Arial"/>
              <a:sym typeface="Arial"/>
            </a:endParaRPr>
          </a:p>
        </p:txBody>
      </p:sp>
      <p:sp>
        <p:nvSpPr>
          <p:cNvPr id="379" name="Google Shape;379;p35"/>
          <p:cNvSpPr txBox="1"/>
          <p:nvPr/>
        </p:nvSpPr>
        <p:spPr>
          <a:xfrm>
            <a:off x="3591431" y="2210524"/>
            <a:ext cx="171300" cy="184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80" name="Google Shape;380;p35"/>
          <p:cNvSpPr txBox="1"/>
          <p:nvPr/>
        </p:nvSpPr>
        <p:spPr>
          <a:xfrm>
            <a:off x="3482744" y="1799549"/>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381" name="Google Shape;381;p35"/>
          <p:cNvSpPr txBox="1"/>
          <p:nvPr/>
        </p:nvSpPr>
        <p:spPr>
          <a:xfrm>
            <a:off x="4876856" y="2210524"/>
            <a:ext cx="171300" cy="184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382" name="Google Shape;382;p35"/>
          <p:cNvSpPr txBox="1"/>
          <p:nvPr/>
        </p:nvSpPr>
        <p:spPr>
          <a:xfrm>
            <a:off x="4768169" y="1799549"/>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2" name="직사각형 11"/>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7"/>
          <p:cNvSpPr/>
          <p:nvPr/>
        </p:nvSpPr>
        <p:spPr>
          <a:xfrm>
            <a:off x="5041575" y="3068175"/>
            <a:ext cx="826200" cy="7146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94" name="Google Shape;394;p37"/>
          <p:cNvGraphicFramePr/>
          <p:nvPr/>
        </p:nvGraphicFramePr>
        <p:xfrm>
          <a:off x="407225" y="1088775"/>
          <a:ext cx="8437650" cy="3328050"/>
        </p:xfrm>
        <a:graphic>
          <a:graphicData uri="http://schemas.openxmlformats.org/drawingml/2006/table">
            <a:tbl>
              <a:tblPr>
                <a:noFill/>
                <a:tableStyleId>{C8B5B802-1220-4C2D-B9BA-F0E7ECF166B3}</a:tableStyleId>
              </a:tblPr>
              <a:tblGrid>
                <a:gridCol w="1996125">
                  <a:extLst>
                    <a:ext uri="{9D8B030D-6E8A-4147-A177-3AD203B41FA5}">
                      <a16:colId xmlns:a16="http://schemas.microsoft.com/office/drawing/2014/main" val="20000"/>
                    </a:ext>
                  </a:extLst>
                </a:gridCol>
                <a:gridCol w="3628975">
                  <a:extLst>
                    <a:ext uri="{9D8B030D-6E8A-4147-A177-3AD203B41FA5}">
                      <a16:colId xmlns:a16="http://schemas.microsoft.com/office/drawing/2014/main" val="20001"/>
                    </a:ext>
                  </a:extLst>
                </a:gridCol>
                <a:gridCol w="2812550">
                  <a:extLst>
                    <a:ext uri="{9D8B030D-6E8A-4147-A177-3AD203B41FA5}">
                      <a16:colId xmlns:a16="http://schemas.microsoft.com/office/drawing/2014/main" val="20002"/>
                    </a:ext>
                  </a:extLst>
                </a:gridCol>
              </a:tblGrid>
              <a:tr h="357250">
                <a:tc>
                  <a:txBody>
                    <a:bodyPr/>
                    <a:lstStyle/>
                    <a:p>
                      <a:pPr marL="0" lvl="0" indent="0" algn="l" rtl="0">
                        <a:spcBef>
                          <a:spcPts val="0"/>
                        </a:spcBef>
                        <a:spcAft>
                          <a:spcPts val="0"/>
                        </a:spcAft>
                        <a:buNone/>
                      </a:pPr>
                      <a:r>
                        <a:rPr lang="en-US" sz="1000" b="1"/>
                        <a:t>조건</a:t>
                      </a:r>
                      <a:endParaRPr sz="1000" b="1"/>
                    </a:p>
                  </a:txBody>
                  <a:tcPr marL="91425" marR="91425" marT="91425" marB="91425"/>
                </a:tc>
                <a:tc>
                  <a:txBody>
                    <a:bodyPr/>
                    <a:lstStyle/>
                    <a:p>
                      <a:pPr marL="0" lvl="0" indent="0" algn="l" rtl="0">
                        <a:spcBef>
                          <a:spcPts val="0"/>
                        </a:spcBef>
                        <a:spcAft>
                          <a:spcPts val="0"/>
                        </a:spcAft>
                        <a:buNone/>
                      </a:pPr>
                      <a:r>
                        <a:rPr lang="en-US" sz="1000" b="1"/>
                        <a:t>예시</a:t>
                      </a:r>
                      <a:endParaRPr sz="1000" b="1"/>
                    </a:p>
                  </a:txBody>
                  <a:tcPr marL="91425" marR="91425" marT="91425" marB="91425"/>
                </a:tc>
                <a:tc>
                  <a:txBody>
                    <a:bodyPr/>
                    <a:lstStyle/>
                    <a:p>
                      <a:pPr marL="0" lvl="0" indent="0" algn="l" rtl="0">
                        <a:spcBef>
                          <a:spcPts val="0"/>
                        </a:spcBef>
                        <a:spcAft>
                          <a:spcPts val="0"/>
                        </a:spcAft>
                        <a:buNone/>
                      </a:pPr>
                      <a:r>
                        <a:rPr lang="en-US" sz="1000" b="1"/>
                        <a:t>특징</a:t>
                      </a:r>
                      <a:endParaRPr sz="1000" b="1"/>
                    </a:p>
                  </a:txBody>
                  <a:tcPr marL="91425" marR="91425" marT="91425" marB="91425"/>
                </a:tc>
                <a:extLst>
                  <a:ext uri="{0D108BD9-81ED-4DB2-BD59-A6C34878D82A}">
                    <a16:rowId xmlns:a16="http://schemas.microsoft.com/office/drawing/2014/main" val="10000"/>
                  </a:ext>
                </a:extLst>
              </a:tr>
              <a:tr h="1485400">
                <a:tc>
                  <a:txBody>
                    <a:bodyPr/>
                    <a:lstStyle/>
                    <a:p>
                      <a:pPr marL="0" lvl="0" indent="0" algn="l" rtl="0">
                        <a:spcBef>
                          <a:spcPts val="0"/>
                        </a:spcBef>
                        <a:spcAft>
                          <a:spcPts val="0"/>
                        </a:spcAft>
                        <a:buNone/>
                      </a:pPr>
                      <a:r>
                        <a:rPr lang="en-US" sz="1000">
                          <a:solidFill>
                            <a:schemeClr val="dk1"/>
                          </a:solidFill>
                        </a:rPr>
                        <a:t>양품 형상이 다양</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a:t>형상이 다르지만 양품으로 판정해야 함</a:t>
                      </a:r>
                      <a:endParaRPr sz="1000"/>
                    </a:p>
                  </a:txBody>
                  <a:tcPr marL="91425" marR="91425" marT="91425" marB="91425"/>
                </a:tc>
                <a:extLst>
                  <a:ext uri="{0D108BD9-81ED-4DB2-BD59-A6C34878D82A}">
                    <a16:rowId xmlns:a16="http://schemas.microsoft.com/office/drawing/2014/main" val="10001"/>
                  </a:ext>
                </a:extLst>
              </a:tr>
              <a:tr h="1485400">
                <a:tc>
                  <a:txBody>
                    <a:bodyPr/>
                    <a:lstStyle/>
                    <a:p>
                      <a:pPr marL="0" lvl="0" indent="0" algn="l" rtl="0">
                        <a:spcBef>
                          <a:spcPts val="0"/>
                        </a:spcBef>
                        <a:spcAft>
                          <a:spcPts val="0"/>
                        </a:spcAft>
                        <a:buNone/>
                      </a:pPr>
                      <a:r>
                        <a:rPr lang="en-US" sz="1000">
                          <a:solidFill>
                            <a:schemeClr val="dk1"/>
                          </a:solidFill>
                        </a:rPr>
                        <a:t>불량 유형이 다양</a:t>
                      </a:r>
                      <a:endParaRPr sz="1000">
                        <a:solidFill>
                          <a:schemeClr val="dk1"/>
                        </a:solidFill>
                      </a:endParaRPr>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US" sz="1000"/>
                        <a:t>불량 유형이 다양하여 구분해주어야 함</a:t>
                      </a:r>
                      <a:endParaRPr sz="1000"/>
                    </a:p>
                  </a:txBody>
                  <a:tcPr marL="91425" marR="91425" marT="91425" marB="91425"/>
                </a:tc>
                <a:extLst>
                  <a:ext uri="{0D108BD9-81ED-4DB2-BD59-A6C34878D82A}">
                    <a16:rowId xmlns:a16="http://schemas.microsoft.com/office/drawing/2014/main" val="10002"/>
                  </a:ext>
                </a:extLst>
              </a:tr>
            </a:tbl>
          </a:graphicData>
        </a:graphic>
      </p:graphicFrame>
      <p:sp>
        <p:nvSpPr>
          <p:cNvPr id="395" name="Google Shape;395;p37"/>
          <p:cNvSpPr/>
          <p:nvPr/>
        </p:nvSpPr>
        <p:spPr>
          <a:xfrm rot="2473220">
            <a:off x="5237443" y="3259530"/>
            <a:ext cx="234917" cy="475591"/>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541000" y="1565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txBox="1"/>
          <p:nvPr/>
        </p:nvSpPr>
        <p:spPr>
          <a:xfrm>
            <a:off x="2678999"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양품1</a:t>
            </a:r>
            <a:endParaRPr sz="1100"/>
          </a:p>
        </p:txBody>
      </p:sp>
      <p:sp>
        <p:nvSpPr>
          <p:cNvPr id="398" name="Google Shape;398;p37"/>
          <p:cNvSpPr txBox="1"/>
          <p:nvPr/>
        </p:nvSpPr>
        <p:spPr>
          <a:xfrm>
            <a:off x="4137699" y="2567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양품2</a:t>
            </a:r>
            <a:endParaRPr sz="1100"/>
          </a:p>
        </p:txBody>
      </p:sp>
      <p:sp>
        <p:nvSpPr>
          <p:cNvPr id="399" name="Google Shape;399;p37"/>
          <p:cNvSpPr/>
          <p:nvPr/>
        </p:nvSpPr>
        <p:spPr>
          <a:xfrm>
            <a:off x="2541000" y="3033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txBox="1"/>
          <p:nvPr/>
        </p:nvSpPr>
        <p:spPr>
          <a:xfrm>
            <a:off x="2678999"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양품</a:t>
            </a:r>
            <a:endParaRPr sz="1100"/>
          </a:p>
        </p:txBody>
      </p:sp>
      <p:sp>
        <p:nvSpPr>
          <p:cNvPr id="401" name="Google Shape;401;p37"/>
          <p:cNvSpPr txBox="1"/>
          <p:nvPr/>
        </p:nvSpPr>
        <p:spPr>
          <a:xfrm>
            <a:off x="3892986"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불량1</a:t>
            </a:r>
            <a:endParaRPr sz="1100"/>
          </a:p>
        </p:txBody>
      </p:sp>
      <p:sp>
        <p:nvSpPr>
          <p:cNvPr id="402" name="Google Shape;402;p37"/>
          <p:cNvSpPr/>
          <p:nvPr/>
        </p:nvSpPr>
        <p:spPr>
          <a:xfrm>
            <a:off x="4057900" y="1649400"/>
            <a:ext cx="826200" cy="714600"/>
          </a:xfrm>
          <a:prstGeom prst="triangl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p:nvPr/>
        </p:nvSpPr>
        <p:spPr>
          <a:xfrm>
            <a:off x="5121374" y="4035975"/>
            <a:ext cx="6666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a:t>불량2</a:t>
            </a:r>
            <a:endParaRPr sz="1100"/>
          </a:p>
        </p:txBody>
      </p:sp>
      <p:sp>
        <p:nvSpPr>
          <p:cNvPr id="404" name="Google Shape;404;p37"/>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77</a:t>
            </a:fld>
            <a:endParaRPr sz="788" b="1" i="0" u="none" strike="noStrike" cap="none">
              <a:solidFill>
                <a:srgbClr val="262626"/>
              </a:solidFill>
              <a:latin typeface="Malgun Gothic"/>
              <a:ea typeface="Malgun Gothic"/>
              <a:cs typeface="Malgun Gothic"/>
              <a:sym typeface="Malgun Gothic"/>
            </a:endParaRPr>
          </a:p>
        </p:txBody>
      </p:sp>
      <p:sp>
        <p:nvSpPr>
          <p:cNvPr id="405" name="Google Shape;405;p37"/>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06" name="Google Shape;406;p37"/>
          <p:cNvSpPr txBox="1"/>
          <p:nvPr/>
        </p:nvSpPr>
        <p:spPr>
          <a:xfrm>
            <a:off x="397841" y="593028"/>
            <a:ext cx="8196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I</a:t>
            </a:r>
            <a:r>
              <a:rPr lang="en-US" sz="1100" b="1"/>
              <a:t>nstance Segmentation</a:t>
            </a:r>
            <a:r>
              <a:rPr lang="en-US" sz="1100" b="1" i="0" u="none" strike="noStrike" cap="none">
                <a:solidFill>
                  <a:srgbClr val="000000"/>
                </a:solidFill>
                <a:latin typeface="Arial"/>
                <a:ea typeface="Arial"/>
                <a:cs typeface="Arial"/>
                <a:sym typeface="Arial"/>
              </a:rPr>
              <a:t>에 적합한 Dataset은 아래와 같습니다.</a:t>
            </a:r>
            <a:endParaRPr sz="1100" b="1" i="0" u="none" strike="noStrike" cap="none">
              <a:solidFill>
                <a:srgbClr val="000000"/>
              </a:solidFill>
              <a:latin typeface="Arial"/>
              <a:ea typeface="Arial"/>
              <a:cs typeface="Arial"/>
              <a:sym typeface="Arial"/>
            </a:endParaRPr>
          </a:p>
        </p:txBody>
      </p:sp>
      <p:sp>
        <p:nvSpPr>
          <p:cNvPr id="407" name="Google Shape;407;p37"/>
          <p:cNvSpPr/>
          <p:nvPr/>
        </p:nvSpPr>
        <p:spPr>
          <a:xfrm>
            <a:off x="3754975" y="3033550"/>
            <a:ext cx="942600" cy="9426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 name="Google Shape;408;p37"/>
          <p:cNvCxnSpPr>
            <a:stCxn id="407" idx="7"/>
          </p:cNvCxnSpPr>
          <p:nvPr/>
        </p:nvCxnSpPr>
        <p:spPr>
          <a:xfrm flipH="1">
            <a:off x="4084634" y="3171591"/>
            <a:ext cx="474900" cy="4749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37"/>
          <p:cNvSpPr/>
          <p:nvPr/>
        </p:nvSpPr>
        <p:spPr>
          <a:xfrm>
            <a:off x="5225150" y="3540825"/>
            <a:ext cx="74100" cy="7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5377550" y="3388425"/>
            <a:ext cx="74100" cy="7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rot="2473220">
            <a:off x="4183367" y="3060237"/>
            <a:ext cx="234917" cy="68968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5" y="1010150"/>
            <a:ext cx="7557974" cy="3690000"/>
          </a:xfrm>
          <a:prstGeom prst="rect">
            <a:avLst/>
          </a:prstGeom>
        </p:spPr>
      </p:pic>
      <p:sp>
        <p:nvSpPr>
          <p:cNvPr id="417" name="Google Shape;417;p38"/>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78</a:t>
            </a:fld>
            <a:endParaRPr sz="788" b="1" i="0" u="none" strike="noStrike" cap="none">
              <a:solidFill>
                <a:srgbClr val="262626"/>
              </a:solidFill>
              <a:latin typeface="Malgun Gothic"/>
              <a:ea typeface="Malgun Gothic"/>
              <a:cs typeface="Malgun Gothic"/>
              <a:sym typeface="Malgun Gothic"/>
            </a:endParaRPr>
          </a:p>
        </p:txBody>
      </p:sp>
      <p:sp>
        <p:nvSpPr>
          <p:cNvPr id="418" name="Google Shape;418;p38"/>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19" name="Google Shape;419;p38"/>
          <p:cNvSpPr txBox="1"/>
          <p:nvPr/>
        </p:nvSpPr>
        <p:spPr>
          <a:xfrm>
            <a:off x="404268" y="42955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a:p>
        </p:txBody>
      </p:sp>
      <p:sp>
        <p:nvSpPr>
          <p:cNvPr id="420" name="Google Shape;420;p38"/>
          <p:cNvSpPr txBox="1"/>
          <p:nvPr/>
        </p:nvSpPr>
        <p:spPr>
          <a:xfrm>
            <a:off x="397851" y="593200"/>
            <a:ext cx="8421600" cy="600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마우스를 이용해, Label을 부여하고자 하는 영역의 경계점(1)을 표시합니다(경계점은 왼쪽 클릭으로 추가).</a:t>
            </a:r>
            <a:endParaRPr sz="1100" b="1">
              <a:solidFill>
                <a:schemeClr val="dk1"/>
              </a:solidFill>
            </a:endParaRPr>
          </a:p>
          <a:p>
            <a:pPr marL="0" lvl="0" indent="0" algn="l" rtl="0">
              <a:spcBef>
                <a:spcPts val="0"/>
              </a:spcBef>
              <a:spcAft>
                <a:spcPts val="0"/>
              </a:spcAft>
              <a:buNone/>
            </a:pPr>
            <a:endParaRPr sz="1100" b="1">
              <a:solidFill>
                <a:schemeClr val="dk1"/>
              </a:solidFill>
            </a:endParaRPr>
          </a:p>
          <a:p>
            <a:pPr marL="0" marR="0" lvl="0" indent="0" algn="l" rtl="0">
              <a:lnSpc>
                <a:spcPct val="100000"/>
              </a:lnSpc>
              <a:spcBef>
                <a:spcPts val="0"/>
              </a:spcBef>
              <a:spcAft>
                <a:spcPts val="0"/>
              </a:spcAft>
              <a:buNone/>
            </a:pPr>
            <a:endParaRPr sz="1100" b="1"/>
          </a:p>
        </p:txBody>
      </p:sp>
      <p:sp>
        <p:nvSpPr>
          <p:cNvPr id="421" name="Google Shape;421;p38"/>
          <p:cNvSpPr txBox="1"/>
          <p:nvPr/>
        </p:nvSpPr>
        <p:spPr>
          <a:xfrm>
            <a:off x="3069148" y="1754252"/>
            <a:ext cx="3067492" cy="225556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422" name="Google Shape;422;p38"/>
          <p:cNvSpPr txBox="1"/>
          <p:nvPr/>
        </p:nvSpPr>
        <p:spPr>
          <a:xfrm>
            <a:off x="2623948" y="1604362"/>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FF0000"/>
                </a:solidFill>
              </a:rPr>
              <a:t>(1)</a:t>
            </a:r>
            <a:endParaRPr dirty="0">
              <a:solidFill>
                <a:srgbClr val="FF0000"/>
              </a:solidFill>
            </a:endParaRPr>
          </a:p>
        </p:txBody>
      </p:sp>
      <p:sp>
        <p:nvSpPr>
          <p:cNvPr id="10" name="직사각형 9"/>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5" y="1010151"/>
            <a:ext cx="7557974" cy="3690000"/>
          </a:xfrm>
          <a:prstGeom prst="rect">
            <a:avLst/>
          </a:prstGeom>
        </p:spPr>
      </p:pic>
      <p:sp>
        <p:nvSpPr>
          <p:cNvPr id="428" name="Google Shape;428;p39"/>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79</a:t>
            </a:fld>
            <a:endParaRPr sz="788" b="1" i="0" u="none" strike="noStrike" cap="none">
              <a:solidFill>
                <a:srgbClr val="262626"/>
              </a:solidFill>
              <a:latin typeface="Malgun Gothic"/>
              <a:ea typeface="Malgun Gothic"/>
              <a:cs typeface="Malgun Gothic"/>
              <a:sym typeface="Malgun Gothic"/>
            </a:endParaRPr>
          </a:p>
        </p:txBody>
      </p:sp>
      <p:sp>
        <p:nvSpPr>
          <p:cNvPr id="429" name="Google Shape;429;p39"/>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30" name="Google Shape;430;p39"/>
          <p:cNvSpPr txBox="1"/>
          <p:nvPr/>
        </p:nvSpPr>
        <p:spPr>
          <a:xfrm>
            <a:off x="404268" y="42955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a:p>
        </p:txBody>
      </p:sp>
      <p:sp>
        <p:nvSpPr>
          <p:cNvPr id="431" name="Google Shape;431;p39"/>
          <p:cNvSpPr txBox="1"/>
          <p:nvPr/>
        </p:nvSpPr>
        <p:spPr>
          <a:xfrm>
            <a:off x="7033701" y="1586299"/>
            <a:ext cx="1230600" cy="2226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432" name="Google Shape;432;p39"/>
          <p:cNvSpPr txBox="1"/>
          <p:nvPr/>
        </p:nvSpPr>
        <p:spPr>
          <a:xfrm>
            <a:off x="5073929" y="1856829"/>
            <a:ext cx="1306993" cy="100564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cxnSp>
        <p:nvCxnSpPr>
          <p:cNvPr id="433" name="Google Shape;433;p39"/>
          <p:cNvCxnSpPr>
            <a:cxnSpLocks/>
            <a:stCxn id="432" idx="3"/>
            <a:endCxn id="431" idx="1"/>
          </p:cNvCxnSpPr>
          <p:nvPr/>
        </p:nvCxnSpPr>
        <p:spPr>
          <a:xfrm flipV="1">
            <a:off x="6380922" y="1697599"/>
            <a:ext cx="652779" cy="662051"/>
          </a:xfrm>
          <a:prstGeom prst="straightConnector1">
            <a:avLst/>
          </a:prstGeom>
          <a:noFill/>
          <a:ln w="38100" cap="flat" cmpd="sng">
            <a:solidFill>
              <a:srgbClr val="FF0000"/>
            </a:solidFill>
            <a:prstDash val="solid"/>
            <a:round/>
            <a:headEnd type="none" w="med" len="med"/>
            <a:tailEnd type="triangle" w="med" len="med"/>
          </a:ln>
        </p:spPr>
      </p:cxnSp>
      <p:sp>
        <p:nvSpPr>
          <p:cNvPr id="434" name="Google Shape;434;p39"/>
          <p:cNvSpPr txBox="1"/>
          <p:nvPr/>
        </p:nvSpPr>
        <p:spPr>
          <a:xfrm>
            <a:off x="397851" y="593200"/>
            <a:ext cx="8421600" cy="600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dirty="0" err="1">
                <a:solidFill>
                  <a:schemeClr val="dk1"/>
                </a:solidFill>
              </a:rPr>
              <a:t>시작점과</a:t>
            </a:r>
            <a:r>
              <a:rPr lang="en-US" sz="1100" b="1" dirty="0">
                <a:solidFill>
                  <a:schemeClr val="dk1"/>
                </a:solidFill>
              </a:rPr>
              <a:t> </a:t>
            </a:r>
            <a:r>
              <a:rPr lang="en-US" sz="1100" b="1" dirty="0" err="1">
                <a:solidFill>
                  <a:schemeClr val="dk1"/>
                </a:solidFill>
              </a:rPr>
              <a:t>끝점이</a:t>
            </a:r>
            <a:r>
              <a:rPr lang="en-US" sz="1100" b="1" dirty="0">
                <a:solidFill>
                  <a:schemeClr val="dk1"/>
                </a:solidFill>
              </a:rPr>
              <a:t> </a:t>
            </a:r>
            <a:r>
              <a:rPr lang="en-US" sz="1100" b="1" dirty="0" err="1">
                <a:solidFill>
                  <a:schemeClr val="dk1"/>
                </a:solidFill>
              </a:rPr>
              <a:t>맞닿으면</a:t>
            </a:r>
            <a:r>
              <a:rPr lang="en-US" sz="1100" b="1" dirty="0">
                <a:solidFill>
                  <a:schemeClr val="dk1"/>
                </a:solidFill>
              </a:rPr>
              <a:t>, </a:t>
            </a:r>
            <a:r>
              <a:rPr lang="en-US" sz="1100" b="1" dirty="0" err="1">
                <a:solidFill>
                  <a:schemeClr val="dk1"/>
                </a:solidFill>
              </a:rPr>
              <a:t>영역</a:t>
            </a:r>
            <a:r>
              <a:rPr lang="en-US" sz="1100" b="1" dirty="0">
                <a:solidFill>
                  <a:schemeClr val="dk1"/>
                </a:solidFill>
              </a:rPr>
              <a:t>(1)이 </a:t>
            </a:r>
            <a:r>
              <a:rPr lang="en-US" sz="1100" b="1" dirty="0" err="1">
                <a:solidFill>
                  <a:schemeClr val="dk1"/>
                </a:solidFill>
              </a:rPr>
              <a:t>표시됩니다</a:t>
            </a:r>
            <a:r>
              <a:rPr lang="en-US" sz="1100" b="1" dirty="0">
                <a:solidFill>
                  <a:schemeClr val="dk1"/>
                </a:solidFill>
              </a:rPr>
              <a:t>. </a:t>
            </a:r>
            <a:endParaRPr sz="1100" b="1" dirty="0">
              <a:solidFill>
                <a:schemeClr val="dk1"/>
              </a:solidFill>
            </a:endParaRPr>
          </a:p>
          <a:p>
            <a:pPr marL="0" lvl="0" indent="0" algn="l" rtl="0">
              <a:spcBef>
                <a:spcPts val="0"/>
              </a:spcBef>
              <a:spcAft>
                <a:spcPts val="0"/>
              </a:spcAft>
              <a:buClr>
                <a:schemeClr val="dk1"/>
              </a:buClr>
              <a:buFont typeface="Arial"/>
              <a:buNone/>
            </a:pPr>
            <a:r>
              <a:rPr lang="en-US" sz="1100" b="1" dirty="0" err="1">
                <a:solidFill>
                  <a:schemeClr val="dk1"/>
                </a:solidFill>
              </a:rPr>
              <a:t>화면</a:t>
            </a:r>
            <a:r>
              <a:rPr lang="en-US" sz="1100" b="1" dirty="0">
                <a:solidFill>
                  <a:schemeClr val="dk1"/>
                </a:solidFill>
              </a:rPr>
              <a:t> </a:t>
            </a:r>
            <a:r>
              <a:rPr lang="en-US" sz="1100" b="1" dirty="0" err="1">
                <a:solidFill>
                  <a:schemeClr val="dk1"/>
                </a:solidFill>
              </a:rPr>
              <a:t>우측에</a:t>
            </a:r>
            <a:r>
              <a:rPr lang="en-US" sz="1100" b="1" dirty="0">
                <a:solidFill>
                  <a:schemeClr val="dk1"/>
                </a:solidFill>
              </a:rPr>
              <a:t> </a:t>
            </a:r>
            <a:r>
              <a:rPr lang="en-US" sz="1100" b="1" dirty="0" err="1">
                <a:solidFill>
                  <a:schemeClr val="dk1"/>
                </a:solidFill>
              </a:rPr>
              <a:t>있는</a:t>
            </a:r>
            <a:r>
              <a:rPr lang="en-US" sz="1100" b="1" dirty="0">
                <a:solidFill>
                  <a:schemeClr val="dk1"/>
                </a:solidFill>
              </a:rPr>
              <a:t> Polygon </a:t>
            </a:r>
            <a:r>
              <a:rPr lang="en-US" sz="1100" b="1" dirty="0" err="1">
                <a:solidFill>
                  <a:schemeClr val="dk1"/>
                </a:solidFill>
              </a:rPr>
              <a:t>목록에서</a:t>
            </a:r>
            <a:r>
              <a:rPr lang="en-US" sz="1100" b="1" dirty="0">
                <a:solidFill>
                  <a:schemeClr val="dk1"/>
                </a:solidFill>
              </a:rPr>
              <a:t> </a:t>
            </a:r>
            <a:r>
              <a:rPr lang="en-US" sz="1100" b="1" dirty="0" err="1">
                <a:solidFill>
                  <a:schemeClr val="dk1"/>
                </a:solidFill>
              </a:rPr>
              <a:t>지정한</a:t>
            </a:r>
            <a:r>
              <a:rPr lang="en-US" sz="1100" b="1" dirty="0">
                <a:solidFill>
                  <a:schemeClr val="dk1"/>
                </a:solidFill>
              </a:rPr>
              <a:t> </a:t>
            </a:r>
            <a:r>
              <a:rPr lang="en-US" sz="1100" b="1" dirty="0" err="1">
                <a:solidFill>
                  <a:schemeClr val="dk1"/>
                </a:solidFill>
              </a:rPr>
              <a:t>영역</a:t>
            </a:r>
            <a:r>
              <a:rPr lang="en-US" sz="1100" b="1" dirty="0">
                <a:solidFill>
                  <a:schemeClr val="dk1"/>
                </a:solidFill>
              </a:rPr>
              <a:t>(2)을 </a:t>
            </a:r>
            <a:r>
              <a:rPr lang="en-US" sz="1100" b="1" dirty="0" err="1">
                <a:solidFill>
                  <a:schemeClr val="dk1"/>
                </a:solidFill>
              </a:rPr>
              <a:t>항목으로</a:t>
            </a:r>
            <a:r>
              <a:rPr lang="en-US" sz="1100" b="1" dirty="0">
                <a:solidFill>
                  <a:schemeClr val="dk1"/>
                </a:solidFill>
              </a:rPr>
              <a:t> </a:t>
            </a:r>
            <a:r>
              <a:rPr lang="en-US" sz="1100" b="1" dirty="0" err="1">
                <a:solidFill>
                  <a:schemeClr val="dk1"/>
                </a:solidFill>
              </a:rPr>
              <a:t>확인할</a:t>
            </a:r>
            <a:r>
              <a:rPr lang="en-US" sz="1100" b="1" dirty="0">
                <a:solidFill>
                  <a:schemeClr val="dk1"/>
                </a:solidFill>
              </a:rPr>
              <a:t> 수 </a:t>
            </a:r>
            <a:r>
              <a:rPr lang="en-US" sz="1100" b="1" dirty="0" err="1">
                <a:solidFill>
                  <a:schemeClr val="dk1"/>
                </a:solidFill>
              </a:rPr>
              <a:t>있습니다</a:t>
            </a:r>
            <a:r>
              <a:rPr lang="en-US" sz="1100" b="1" dirty="0">
                <a:solidFill>
                  <a:schemeClr val="dk1"/>
                </a:solidFill>
              </a:rPr>
              <a:t>.</a:t>
            </a:r>
            <a:endParaRPr sz="1100" b="1" dirty="0">
              <a:solidFill>
                <a:schemeClr val="dk1"/>
              </a:solidFill>
            </a:endParaRPr>
          </a:p>
          <a:p>
            <a:pPr marL="0" marR="0" lvl="0" indent="0" algn="l" rtl="0">
              <a:lnSpc>
                <a:spcPct val="100000"/>
              </a:lnSpc>
              <a:spcBef>
                <a:spcPts val="0"/>
              </a:spcBef>
              <a:spcAft>
                <a:spcPts val="0"/>
              </a:spcAft>
              <a:buNone/>
            </a:pPr>
            <a:endParaRPr sz="1100" b="1" dirty="0"/>
          </a:p>
        </p:txBody>
      </p:sp>
      <p:sp>
        <p:nvSpPr>
          <p:cNvPr id="435" name="Google Shape;435;p39"/>
          <p:cNvSpPr txBox="1"/>
          <p:nvPr/>
        </p:nvSpPr>
        <p:spPr>
          <a:xfrm>
            <a:off x="4705122" y="162893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436" name="Google Shape;436;p39"/>
          <p:cNvSpPr txBox="1"/>
          <p:nvPr/>
        </p:nvSpPr>
        <p:spPr>
          <a:xfrm>
            <a:off x="6985738" y="122873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15" name="직사각형 14"/>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TextShape 2"/>
          <p:cNvSpPr txBox="1"/>
          <p:nvPr/>
        </p:nvSpPr>
        <p:spPr>
          <a:xfrm>
            <a:off x="8644680" y="720"/>
            <a:ext cx="498960" cy="274320"/>
          </a:xfrm>
          <a:prstGeom prst="rect">
            <a:avLst/>
          </a:prstGeom>
          <a:noFill/>
          <a:ln>
            <a:noFill/>
          </a:ln>
        </p:spPr>
        <p:txBody>
          <a:bodyPr anchor="ctr">
            <a:noAutofit/>
          </a:bodyPr>
          <a:lstStyle/>
          <a:p>
            <a:pPr algn="r">
              <a:lnSpc>
                <a:spcPct val="100000"/>
              </a:lnSpc>
            </a:pPr>
            <a:fld id="{4B35A8C0-DDE9-41E1-B1B8-3CE810357270}" type="slidenum">
              <a:rPr lang="en-US" sz="900" b="1" strike="noStrike" spc="-1">
                <a:solidFill>
                  <a:srgbClr val="B2B2B2"/>
                </a:solidFill>
                <a:latin typeface="Arial"/>
                <a:ea typeface="Arial"/>
              </a:rPr>
              <a:t>8</a:t>
            </a:fld>
            <a:endParaRPr lang="en-US" sz="900" b="0" strike="noStrike" spc="-1">
              <a:latin typeface="Noto Serif CJK KR"/>
            </a:endParaRPr>
          </a:p>
        </p:txBody>
      </p:sp>
      <p:graphicFrame>
        <p:nvGraphicFramePr>
          <p:cNvPr id="5" name="표 5">
            <a:extLst>
              <a:ext uri="{FF2B5EF4-FFF2-40B4-BE49-F238E27FC236}">
                <a16:creationId xmlns:a16="http://schemas.microsoft.com/office/drawing/2014/main" id="{92A51FE9-3C7B-EC47-9B79-974180A5001B}"/>
              </a:ext>
            </a:extLst>
          </p:cNvPr>
          <p:cNvGraphicFramePr>
            <a:graphicFrameLocks noGrp="1"/>
          </p:cNvGraphicFramePr>
          <p:nvPr>
            <p:extLst>
              <p:ext uri="{D42A27DB-BD31-4B8C-83A1-F6EECF244321}">
                <p14:modId xmlns:p14="http://schemas.microsoft.com/office/powerpoint/2010/main" val="3475000224"/>
              </p:ext>
            </p:extLst>
          </p:nvPr>
        </p:nvGraphicFramePr>
        <p:xfrm>
          <a:off x="554416" y="858441"/>
          <a:ext cx="8090264" cy="3739684"/>
        </p:xfrm>
        <a:graphic>
          <a:graphicData uri="http://schemas.openxmlformats.org/drawingml/2006/table">
            <a:tbl>
              <a:tblPr firstCol="1">
                <a:tableStyleId>{073A0DAA-6AF3-43AB-8588-CEC1D06C72B9}</a:tableStyleId>
              </a:tblPr>
              <a:tblGrid>
                <a:gridCol w="1653486">
                  <a:extLst>
                    <a:ext uri="{9D8B030D-6E8A-4147-A177-3AD203B41FA5}">
                      <a16:colId xmlns:a16="http://schemas.microsoft.com/office/drawing/2014/main" val="1632833023"/>
                    </a:ext>
                  </a:extLst>
                </a:gridCol>
                <a:gridCol w="3295915">
                  <a:extLst>
                    <a:ext uri="{9D8B030D-6E8A-4147-A177-3AD203B41FA5}">
                      <a16:colId xmlns:a16="http://schemas.microsoft.com/office/drawing/2014/main" val="701704693"/>
                    </a:ext>
                  </a:extLst>
                </a:gridCol>
                <a:gridCol w="3140863">
                  <a:extLst>
                    <a:ext uri="{9D8B030D-6E8A-4147-A177-3AD203B41FA5}">
                      <a16:colId xmlns:a16="http://schemas.microsoft.com/office/drawing/2014/main" val="2753774401"/>
                    </a:ext>
                  </a:extLst>
                </a:gridCol>
              </a:tblGrid>
              <a:tr h="926816">
                <a:tc>
                  <a:txBody>
                    <a:bodyPr/>
                    <a:lstStyle/>
                    <a:p>
                      <a:pPr algn="ctr"/>
                      <a:r>
                        <a:rPr lang="en-US" altLang="ko-Kore-KR" sz="1200" dirty="0"/>
                        <a:t>Task</a:t>
                      </a:r>
                      <a:endParaRPr lang="ko-Kore-KR" altLang="en-US" sz="1200" dirty="0"/>
                    </a:p>
                  </a:txBody>
                  <a:tcPr anchor="ctr"/>
                </a:tc>
                <a:tc>
                  <a:txBody>
                    <a:bodyPr/>
                    <a:lstStyle/>
                    <a:p>
                      <a:pPr marL="171450" indent="-171450" algn="l">
                        <a:buFont typeface="Arial" panose="020B0604020202020204" pitchFamily="34" charset="0"/>
                        <a:buChar char="•"/>
                      </a:pPr>
                      <a:r>
                        <a:rPr lang="en-US" altLang="ko-Kore-KR" sz="1100" b="0" dirty="0"/>
                        <a:t>Image Classification</a:t>
                      </a:r>
                    </a:p>
                    <a:p>
                      <a:pPr marL="171450" indent="-171450" algn="l">
                        <a:buFont typeface="Arial" panose="020B0604020202020204" pitchFamily="34" charset="0"/>
                        <a:buChar char="•"/>
                      </a:pPr>
                      <a:r>
                        <a:rPr lang="en-US" altLang="ko-Kore-KR" sz="1100" b="0" dirty="0"/>
                        <a:t>Object Detection</a:t>
                      </a:r>
                    </a:p>
                    <a:p>
                      <a:pPr marL="171450" indent="-171450" algn="l">
                        <a:buFont typeface="Arial" panose="020B0604020202020204" pitchFamily="34" charset="0"/>
                        <a:buChar char="•"/>
                      </a:pPr>
                      <a:r>
                        <a:rPr lang="en-US" altLang="ko-Kore-KR" sz="1100" b="0" dirty="0"/>
                        <a:t>Instance Segmentation</a:t>
                      </a:r>
                    </a:p>
                  </a:txBody>
                  <a:tcPr anchor="ctr"/>
                </a:tc>
                <a:tc>
                  <a:txBody>
                    <a:bodyPr/>
                    <a:lstStyle/>
                    <a:p>
                      <a:pPr marL="171450" indent="-171450" algn="l">
                        <a:buFont typeface="Arial" panose="020B0604020202020204" pitchFamily="34" charset="0"/>
                        <a:buChar char="•"/>
                      </a:pPr>
                      <a:r>
                        <a:rPr lang="en-US" altLang="ko-Kore-KR" sz="1100" b="0" dirty="0"/>
                        <a:t>Instance Segmentation</a:t>
                      </a:r>
                    </a:p>
                  </a:txBody>
                  <a:tcPr anchor="ctr"/>
                </a:tc>
                <a:extLst>
                  <a:ext uri="{0D108BD9-81ED-4DB2-BD59-A6C34878D82A}">
                    <a16:rowId xmlns:a16="http://schemas.microsoft.com/office/drawing/2014/main" val="2062662002"/>
                  </a:ext>
                </a:extLst>
              </a:tr>
              <a:tr h="746896">
                <a:tc>
                  <a:txBody>
                    <a:bodyPr/>
                    <a:lstStyle/>
                    <a:p>
                      <a:pPr algn="ctr"/>
                      <a:r>
                        <a:rPr lang="en-US" altLang="ko-Kore-KR" sz="1200" dirty="0"/>
                        <a:t>Upload Input</a:t>
                      </a:r>
                    </a:p>
                    <a:p>
                      <a:pPr algn="ctr"/>
                      <a:r>
                        <a:rPr lang="en-US" altLang="ko-Kore-KR" sz="1200" dirty="0"/>
                        <a:t>Format</a:t>
                      </a:r>
                      <a:endParaRPr lang="ko-Kore-KR" altLang="en-US" sz="1200" dirty="0"/>
                    </a:p>
                  </a:txBody>
                  <a:tcPr anchor="ctr"/>
                </a:tc>
                <a:tc>
                  <a:txBody>
                    <a:bodyPr/>
                    <a:lstStyle/>
                    <a:p>
                      <a:pPr marL="171450" indent="-171450" algn="l">
                        <a:buFont typeface="Arial" panose="020B0604020202020204" pitchFamily="34" charset="0"/>
                        <a:buChar char="•"/>
                      </a:pPr>
                      <a:endParaRPr lang="en-US" altLang="ko-Kore-KR" sz="1200" b="0" dirty="0"/>
                    </a:p>
                  </a:txBody>
                  <a:tcPr anchor="ctr"/>
                </a:tc>
                <a:tc>
                  <a:txBody>
                    <a:bodyPr/>
                    <a:lstStyle/>
                    <a:p>
                      <a:pPr marL="171450" indent="-171450" algn="l">
                        <a:buFont typeface="Arial" panose="020B0604020202020204" pitchFamily="34" charset="0"/>
                        <a:buChar char="•"/>
                      </a:pPr>
                      <a:endParaRPr lang="en-US" altLang="ko-Kore-KR" sz="1200" b="0" dirty="0"/>
                    </a:p>
                  </a:txBody>
                  <a:tcPr anchor="ctr"/>
                </a:tc>
                <a:extLst>
                  <a:ext uri="{0D108BD9-81ED-4DB2-BD59-A6C34878D82A}">
                    <a16:rowId xmlns:a16="http://schemas.microsoft.com/office/drawing/2014/main" val="394492710"/>
                  </a:ext>
                </a:extLst>
              </a:tr>
              <a:tr h="2065972">
                <a:tc>
                  <a:txBody>
                    <a:bodyPr/>
                    <a:lstStyle/>
                    <a:p>
                      <a:pPr algn="ctr"/>
                      <a:r>
                        <a:rPr lang="en-US" altLang="ko-Kore-KR" sz="1200" dirty="0"/>
                        <a:t>Label Directory</a:t>
                      </a:r>
                    </a:p>
                    <a:p>
                      <a:pPr algn="ctr"/>
                      <a:r>
                        <a:rPr lang="en-US" altLang="ko-Kore-KR" sz="1200" dirty="0"/>
                        <a:t>Format</a:t>
                      </a:r>
                      <a:endParaRPr lang="ko-Kore-KR" altLang="en-US" sz="1200" dirty="0"/>
                    </a:p>
                  </a:txBody>
                  <a:tcPr anchor="ctr"/>
                </a:tc>
                <a:tc>
                  <a:txBody>
                    <a:bodyPr/>
                    <a:lstStyle/>
                    <a:p>
                      <a:endParaRPr lang="ko-Kore-KR" altLang="en-US" dirty="0"/>
                    </a:p>
                  </a:txBody>
                  <a:tcPr/>
                </a:tc>
                <a:tc>
                  <a:txBody>
                    <a:bodyPr/>
                    <a:lstStyle/>
                    <a:p>
                      <a:endParaRPr lang="ko-Kore-KR" altLang="en-US" dirty="0"/>
                    </a:p>
                  </a:txBody>
                  <a:tcPr/>
                </a:tc>
                <a:extLst>
                  <a:ext uri="{0D108BD9-81ED-4DB2-BD59-A6C34878D82A}">
                    <a16:rowId xmlns:a16="http://schemas.microsoft.com/office/drawing/2014/main" val="875670070"/>
                  </a:ext>
                </a:extLst>
              </a:tr>
            </a:tbl>
          </a:graphicData>
        </a:graphic>
      </p:graphicFrame>
      <p:sp>
        <p:nvSpPr>
          <p:cNvPr id="676" name="CustomShape 3"/>
          <p:cNvSpPr/>
          <p:nvPr/>
        </p:nvSpPr>
        <p:spPr>
          <a:xfrm>
            <a:off x="2845379" y="3331974"/>
            <a:ext cx="2182514" cy="1200329"/>
          </a:xfrm>
          <a:prstGeom prst="rect">
            <a:avLst/>
          </a:prstGeom>
          <a:noFill/>
          <a:ln>
            <a:noFill/>
          </a:ln>
        </p:spPr>
        <p:style>
          <a:lnRef idx="0">
            <a:scrgbClr r="0" g="0" b="0"/>
          </a:lnRef>
          <a:fillRef idx="0">
            <a:scrgbClr r="0" g="0" b="0"/>
          </a:fillRef>
          <a:effectRef idx="0">
            <a:scrgbClr r="0" g="0" b="0"/>
          </a:effectRef>
          <a:fontRef idx="minor"/>
        </p:style>
        <p:txBody>
          <a:bodyPr wrap="square" tIns="91440" bIns="91440">
            <a:spAutoFit/>
          </a:bodyPr>
          <a:lstStyle/>
          <a:p>
            <a:pPr>
              <a:tabLst>
                <a:tab pos="0" algn="l"/>
              </a:tabLst>
            </a:pPr>
            <a:r>
              <a:rPr lang="en-US" altLang="ko-Kore-KR" sz="1100" b="0" strike="noStrike" spc="-1" dirty="0">
                <a:solidFill>
                  <a:srgbClr val="000000"/>
                </a:solidFill>
                <a:latin typeface="Malgun Gothic"/>
                <a:ea typeface="Malgun Gothic"/>
              </a:rPr>
              <a:t>.</a:t>
            </a:r>
            <a:endParaRPr lang="en-US" altLang="ko-Kore-KR"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annotations</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 sample01.json</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 sample02.json</a:t>
            </a:r>
          </a:p>
          <a:p>
            <a:pPr>
              <a:lnSpc>
                <a:spcPct val="100000"/>
              </a:lnSpc>
              <a:tabLst>
                <a:tab pos="0" algn="l"/>
              </a:tabLst>
            </a:pPr>
            <a:r>
              <a:rPr lang="en-US" altLang="ko-Kore-KR" sz="1100" b="0" strike="noStrike" spc="-1" dirty="0">
                <a:solidFill>
                  <a:srgbClr val="000000"/>
                </a:solidFill>
                <a:latin typeface="Malgun Gothic"/>
                <a:ea typeface="Malgun Gothic"/>
              </a:rPr>
              <a:t>│</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a:t>
            </a:r>
            <a:r>
              <a:rPr lang="en-US" sz="1100" b="0" strike="noStrike" spc="-1" dirty="0" err="1">
                <a:solidFill>
                  <a:srgbClr val="000000"/>
                </a:solidFill>
                <a:latin typeface="Malgun Gothic"/>
                <a:ea typeface="Malgun Gothic"/>
              </a:rPr>
              <a:t>meta.json</a:t>
            </a:r>
            <a:endParaRPr lang="en-US" sz="1100" b="0" strike="noStrike" spc="-1" dirty="0">
              <a:latin typeface="Noto Sans CJK KR"/>
            </a:endParaRPr>
          </a:p>
        </p:txBody>
      </p:sp>
      <p:pic>
        <p:nvPicPr>
          <p:cNvPr id="4" name="그림 3">
            <a:extLst>
              <a:ext uri="{FF2B5EF4-FFF2-40B4-BE49-F238E27FC236}">
                <a16:creationId xmlns:a16="http://schemas.microsoft.com/office/drawing/2014/main" id="{13C61572-13D8-9E43-A94C-814669047EEF}"/>
              </a:ext>
            </a:extLst>
          </p:cNvPr>
          <p:cNvPicPr>
            <a:picLocks noChangeAspect="1"/>
          </p:cNvPicPr>
          <p:nvPr/>
        </p:nvPicPr>
        <p:blipFill>
          <a:blip r:embed="rId3"/>
          <a:stretch>
            <a:fillRect/>
          </a:stretch>
        </p:blipFill>
        <p:spPr>
          <a:xfrm>
            <a:off x="6097484" y="2622486"/>
            <a:ext cx="2006600" cy="710035"/>
          </a:xfrm>
          <a:prstGeom prst="rect">
            <a:avLst/>
          </a:prstGeom>
        </p:spPr>
      </p:pic>
      <p:sp>
        <p:nvSpPr>
          <p:cNvPr id="8" name="CustomShape 3">
            <a:extLst>
              <a:ext uri="{FF2B5EF4-FFF2-40B4-BE49-F238E27FC236}">
                <a16:creationId xmlns:a16="http://schemas.microsoft.com/office/drawing/2014/main" id="{3F82705F-2FF1-B844-B8F9-60C02857F6A3}"/>
              </a:ext>
            </a:extLst>
          </p:cNvPr>
          <p:cNvSpPr/>
          <p:nvPr/>
        </p:nvSpPr>
        <p:spPr>
          <a:xfrm>
            <a:off x="5919321" y="3331973"/>
            <a:ext cx="2362925" cy="1200329"/>
          </a:xfrm>
          <a:prstGeom prst="rect">
            <a:avLst/>
          </a:prstGeom>
          <a:noFill/>
          <a:ln>
            <a:noFill/>
          </a:ln>
        </p:spPr>
        <p:style>
          <a:lnRef idx="0">
            <a:scrgbClr r="0" g="0" b="0"/>
          </a:lnRef>
          <a:fillRef idx="0">
            <a:scrgbClr r="0" g="0" b="0"/>
          </a:fillRef>
          <a:effectRef idx="0">
            <a:scrgbClr r="0" g="0" b="0"/>
          </a:effectRef>
          <a:fontRef idx="minor"/>
        </p:style>
        <p:txBody>
          <a:bodyPr wrap="square" tIns="91440" bIns="91440">
            <a:spAutoFit/>
          </a:bodyPr>
          <a:lstStyle/>
          <a:p>
            <a:pPr>
              <a:lnSpc>
                <a:spcPct val="100000"/>
              </a:lnSpc>
              <a:tabLst>
                <a:tab pos="0" algn="l"/>
              </a:tabLst>
            </a:pPr>
            <a:r>
              <a:rPr lang="en-US" sz="1100" b="0" strike="noStrike" spc="-1" dirty="0">
                <a:solidFill>
                  <a:srgbClr val="000000"/>
                </a:solidFill>
                <a:latin typeface="Malgun Gothic"/>
                <a:ea typeface="Malgun Gothic"/>
              </a:rPr>
              <a:t>.</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labels</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 sample01.</a:t>
            </a:r>
            <a:r>
              <a:rPr lang="en-US" sz="1100" spc="-1" dirty="0">
                <a:solidFill>
                  <a:srgbClr val="000000"/>
                </a:solidFill>
                <a:latin typeface="Malgun Gothic"/>
                <a:ea typeface="Malgun Gothic"/>
              </a:rPr>
              <a:t>png </a:t>
            </a:r>
            <a:r>
              <a:rPr lang="en-US" altLang="ko-Kore-KR" sz="1100" spc="-1" dirty="0">
                <a:solidFill>
                  <a:srgbClr val="000000"/>
                </a:solidFill>
                <a:latin typeface="Malgun Gothic"/>
                <a:ea typeface="Malgun Gothic"/>
              </a:rPr>
              <a:t>(or jpg)</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 sample02.</a:t>
            </a:r>
            <a:r>
              <a:rPr lang="en-US" sz="1100" spc="-1" dirty="0">
                <a:solidFill>
                  <a:srgbClr val="000000"/>
                </a:solidFill>
                <a:latin typeface="Malgun Gothic"/>
                <a:ea typeface="Malgun Gothic"/>
              </a:rPr>
              <a:t>png (or jpg)</a:t>
            </a:r>
          </a:p>
          <a:p>
            <a:pPr>
              <a:lnSpc>
                <a:spcPct val="100000"/>
              </a:lnSpc>
              <a:tabLst>
                <a:tab pos="0" algn="l"/>
              </a:tabLst>
            </a:pPr>
            <a:r>
              <a:rPr lang="en-US" altLang="ko-Kore-KR" sz="1100" b="0" strike="noStrike" spc="-1" dirty="0">
                <a:solidFill>
                  <a:srgbClr val="000000"/>
                </a:solidFill>
                <a:latin typeface="Malgun Gothic"/>
                <a:ea typeface="Malgun Gothic"/>
              </a:rPr>
              <a:t>│</a:t>
            </a:r>
            <a:endParaRPr lang="en-US" sz="1100" b="0" strike="noStrike" spc="-1" dirty="0">
              <a:latin typeface="Noto Sans CJK KR"/>
            </a:endParaRPr>
          </a:p>
          <a:p>
            <a:pPr>
              <a:lnSpc>
                <a:spcPct val="100000"/>
              </a:lnSpc>
              <a:tabLst>
                <a:tab pos="0" algn="l"/>
              </a:tabLst>
            </a:pPr>
            <a:r>
              <a:rPr lang="en-US" sz="1100" b="0" strike="noStrike" spc="-1" dirty="0">
                <a:solidFill>
                  <a:srgbClr val="000000"/>
                </a:solidFill>
                <a:latin typeface="Malgun Gothic"/>
                <a:ea typeface="Malgun Gothic"/>
              </a:rPr>
              <a:t>└── </a:t>
            </a:r>
            <a:r>
              <a:rPr lang="en-US" sz="1100" b="0" strike="noStrike" spc="-1" dirty="0" err="1">
                <a:solidFill>
                  <a:srgbClr val="000000"/>
                </a:solidFill>
                <a:latin typeface="Malgun Gothic"/>
                <a:ea typeface="Malgun Gothic"/>
              </a:rPr>
              <a:t>meta.json</a:t>
            </a:r>
            <a:endParaRPr lang="en-US" sz="1100" b="0" strike="noStrike" spc="-1" dirty="0">
              <a:latin typeface="Noto Sans CJK KR"/>
            </a:endParaRPr>
          </a:p>
        </p:txBody>
      </p:sp>
      <p:pic>
        <p:nvPicPr>
          <p:cNvPr id="3" name="그림 2">
            <a:extLst>
              <a:ext uri="{FF2B5EF4-FFF2-40B4-BE49-F238E27FC236}">
                <a16:creationId xmlns:a16="http://schemas.microsoft.com/office/drawing/2014/main" id="{6B76310D-D053-5945-9605-38A0C9349D94}"/>
              </a:ext>
            </a:extLst>
          </p:cNvPr>
          <p:cNvPicPr>
            <a:picLocks noChangeAspect="1"/>
          </p:cNvPicPr>
          <p:nvPr/>
        </p:nvPicPr>
        <p:blipFill>
          <a:blip r:embed="rId4"/>
          <a:stretch>
            <a:fillRect/>
          </a:stretch>
        </p:blipFill>
        <p:spPr>
          <a:xfrm>
            <a:off x="2826187" y="2624001"/>
            <a:ext cx="2032000" cy="710035"/>
          </a:xfrm>
          <a:prstGeom prst="rect">
            <a:avLst/>
          </a:prstGeom>
        </p:spPr>
      </p:pic>
      <p:pic>
        <p:nvPicPr>
          <p:cNvPr id="6" name="그림 5">
            <a:extLst>
              <a:ext uri="{FF2B5EF4-FFF2-40B4-BE49-F238E27FC236}">
                <a16:creationId xmlns:a16="http://schemas.microsoft.com/office/drawing/2014/main" id="{A50D56A4-4665-9047-BA52-4957CCF5AB38}"/>
              </a:ext>
            </a:extLst>
          </p:cNvPr>
          <p:cNvPicPr>
            <a:picLocks noChangeAspect="1"/>
          </p:cNvPicPr>
          <p:nvPr/>
        </p:nvPicPr>
        <p:blipFill>
          <a:blip r:embed="rId5"/>
          <a:stretch>
            <a:fillRect/>
          </a:stretch>
        </p:blipFill>
        <p:spPr>
          <a:xfrm>
            <a:off x="2667437" y="2014271"/>
            <a:ext cx="2349500" cy="279400"/>
          </a:xfrm>
          <a:prstGeom prst="rect">
            <a:avLst/>
          </a:prstGeom>
        </p:spPr>
      </p:pic>
      <p:pic>
        <p:nvPicPr>
          <p:cNvPr id="14" name="그림 13">
            <a:extLst>
              <a:ext uri="{FF2B5EF4-FFF2-40B4-BE49-F238E27FC236}">
                <a16:creationId xmlns:a16="http://schemas.microsoft.com/office/drawing/2014/main" id="{FBC926D7-1140-A742-8284-8498C131C0DF}"/>
              </a:ext>
            </a:extLst>
          </p:cNvPr>
          <p:cNvPicPr>
            <a:picLocks noChangeAspect="1"/>
          </p:cNvPicPr>
          <p:nvPr/>
        </p:nvPicPr>
        <p:blipFill>
          <a:blip r:embed="rId5"/>
          <a:stretch>
            <a:fillRect/>
          </a:stretch>
        </p:blipFill>
        <p:spPr>
          <a:xfrm>
            <a:off x="5843928" y="1971088"/>
            <a:ext cx="2349500" cy="279400"/>
          </a:xfrm>
          <a:prstGeom prst="rect">
            <a:avLst/>
          </a:prstGeom>
        </p:spPr>
      </p:pic>
      <p:sp>
        <p:nvSpPr>
          <p:cNvPr id="11" name="TextBox 10">
            <a:extLst>
              <a:ext uri="{FF2B5EF4-FFF2-40B4-BE49-F238E27FC236}">
                <a16:creationId xmlns:a16="http://schemas.microsoft.com/office/drawing/2014/main" id="{45A23386-1F16-4358-B276-A5F19FC2B580}"/>
              </a:ext>
            </a:extLst>
          </p:cNvPr>
          <p:cNvSpPr txBox="1"/>
          <p:nvPr/>
        </p:nvSpPr>
        <p:spPr>
          <a:xfrm>
            <a:off x="218038" y="48019"/>
            <a:ext cx="7947999" cy="415627"/>
          </a:xfrm>
          <a:prstGeom prst="rect">
            <a:avLst/>
          </a:prstGeom>
          <a:noFill/>
        </p:spPr>
        <p:txBody>
          <a:bodyPr wrap="square" rtlCol="0">
            <a:spAutoFit/>
          </a:bodyPr>
          <a:lstStyle/>
          <a:p>
            <a:pPr>
              <a:lnSpc>
                <a:spcPct val="150000"/>
              </a:lnSpc>
            </a:pPr>
            <a:r>
              <a:rPr lang="ko-KR" altLang="en-US" sz="1600" b="1"/>
              <a:t>모델링용 </a:t>
            </a:r>
            <a:r>
              <a:rPr lang="ko-KR" altLang="en-US" sz="1600" b="1" dirty="0"/>
              <a:t>데이터 준비 안내 </a:t>
            </a:r>
            <a:r>
              <a:rPr lang="en-US" altLang="ko-KR" sz="1600" b="1" dirty="0"/>
              <a:t>- </a:t>
            </a:r>
            <a:r>
              <a:rPr lang="en-US" altLang="ko" sz="1600" b="1"/>
              <a:t>Data Format</a:t>
            </a:r>
            <a:endParaRPr lang="en-US" altLang="ko-KR" sz="16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5" y="1010151"/>
            <a:ext cx="7557974" cy="3690000"/>
          </a:xfrm>
          <a:prstGeom prst="rect">
            <a:avLst/>
          </a:prstGeom>
        </p:spPr>
      </p:pic>
      <p:sp>
        <p:nvSpPr>
          <p:cNvPr id="442" name="Google Shape;442;p40"/>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80</a:t>
            </a:fld>
            <a:endParaRPr sz="788" b="1" i="0" u="none" strike="noStrike" cap="none">
              <a:solidFill>
                <a:srgbClr val="262626"/>
              </a:solidFill>
              <a:latin typeface="Malgun Gothic"/>
              <a:ea typeface="Malgun Gothic"/>
              <a:cs typeface="Malgun Gothic"/>
              <a:sym typeface="Malgun Gothic"/>
            </a:endParaRPr>
          </a:p>
        </p:txBody>
      </p:sp>
      <p:sp>
        <p:nvSpPr>
          <p:cNvPr id="443" name="Google Shape;443;p40"/>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44" name="Google Shape;444;p40"/>
          <p:cNvSpPr txBox="1"/>
          <p:nvPr/>
        </p:nvSpPr>
        <p:spPr>
          <a:xfrm>
            <a:off x="404268" y="472413"/>
            <a:ext cx="71949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1100" b="1">
              <a:solidFill>
                <a:schemeClr val="dk1"/>
              </a:solidFill>
            </a:endParaRPr>
          </a:p>
        </p:txBody>
      </p:sp>
      <p:sp>
        <p:nvSpPr>
          <p:cNvPr id="445" name="Google Shape;445;p40"/>
          <p:cNvSpPr txBox="1"/>
          <p:nvPr/>
        </p:nvSpPr>
        <p:spPr>
          <a:xfrm>
            <a:off x="7066722" y="1577811"/>
            <a:ext cx="1263300" cy="64192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446" name="Google Shape;446;p40"/>
          <p:cNvSpPr txBox="1"/>
          <p:nvPr/>
        </p:nvSpPr>
        <p:spPr>
          <a:xfrm>
            <a:off x="397851" y="593200"/>
            <a:ext cx="8421600" cy="600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100" b="1">
                <a:solidFill>
                  <a:schemeClr val="dk1"/>
                </a:solidFill>
              </a:rPr>
              <a:t>우측 Polygon 목록에서 영역에 해당하는 항목(1)을 클릭하면, 그림과 같이 Label을 지정할 수 있습니다.</a:t>
            </a:r>
            <a:endParaRPr sz="1100" b="1">
              <a:solidFill>
                <a:schemeClr val="dk1"/>
              </a:solidFill>
            </a:endParaRPr>
          </a:p>
          <a:p>
            <a:pPr marL="0" lvl="0" indent="0" algn="l" rtl="0">
              <a:spcBef>
                <a:spcPts val="0"/>
              </a:spcBef>
              <a:spcAft>
                <a:spcPts val="0"/>
              </a:spcAft>
              <a:buClr>
                <a:schemeClr val="dk1"/>
              </a:buClr>
              <a:buFont typeface="Arial"/>
              <a:buNone/>
            </a:pPr>
            <a:r>
              <a:rPr lang="en-US" sz="1100" b="1">
                <a:solidFill>
                  <a:schemeClr val="dk1"/>
                </a:solidFill>
              </a:rPr>
              <a:t>Label이 지정된 항목을 클릭하면 Label을 다시 지정할 수 있고, 항목 옆의 휴지통 버튼(2)을 누르면 영역이 삭제됩니다.</a:t>
            </a:r>
            <a:endParaRPr sz="1100" b="1">
              <a:solidFill>
                <a:schemeClr val="dk1"/>
              </a:solidFill>
            </a:endParaRPr>
          </a:p>
          <a:p>
            <a:pPr marL="0" marR="0" lvl="0" indent="0" algn="l" rtl="0">
              <a:lnSpc>
                <a:spcPct val="100000"/>
              </a:lnSpc>
              <a:spcBef>
                <a:spcPts val="0"/>
              </a:spcBef>
              <a:spcAft>
                <a:spcPts val="0"/>
              </a:spcAft>
              <a:buNone/>
            </a:pPr>
            <a:endParaRPr sz="1100" b="1">
              <a:solidFill>
                <a:schemeClr val="dk1"/>
              </a:solidFill>
            </a:endParaRPr>
          </a:p>
        </p:txBody>
      </p:sp>
      <p:sp>
        <p:nvSpPr>
          <p:cNvPr id="447" name="Google Shape;447;p40"/>
          <p:cNvSpPr txBox="1"/>
          <p:nvPr/>
        </p:nvSpPr>
        <p:spPr>
          <a:xfrm>
            <a:off x="6987360" y="123361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448" name="Google Shape;448;p40"/>
          <p:cNvSpPr txBox="1"/>
          <p:nvPr/>
        </p:nvSpPr>
        <p:spPr>
          <a:xfrm>
            <a:off x="7872810" y="1233611"/>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449" name="Google Shape;449;p40"/>
          <p:cNvSpPr txBox="1"/>
          <p:nvPr/>
        </p:nvSpPr>
        <p:spPr>
          <a:xfrm>
            <a:off x="8034222" y="1577811"/>
            <a:ext cx="283800" cy="2616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2" name="직사각형 11"/>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41"/>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81</a:t>
            </a:fld>
            <a:endParaRPr sz="788" b="1" i="0" u="none" strike="noStrike" cap="none">
              <a:solidFill>
                <a:srgbClr val="262626"/>
              </a:solidFill>
              <a:latin typeface="Malgun Gothic"/>
              <a:ea typeface="Malgun Gothic"/>
              <a:cs typeface="Malgun Gothic"/>
              <a:sym typeface="Malgun Gothic"/>
            </a:endParaRPr>
          </a:p>
        </p:txBody>
      </p:sp>
      <p:sp>
        <p:nvSpPr>
          <p:cNvPr id="456" name="Google Shape;456;p41"/>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57" name="Google Shape;457;p41"/>
          <p:cNvSpPr txBox="1"/>
          <p:nvPr/>
        </p:nvSpPr>
        <p:spPr>
          <a:xfrm>
            <a:off x="404268" y="429550"/>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a:p>
        </p:txBody>
      </p:sp>
      <p:sp>
        <p:nvSpPr>
          <p:cNvPr id="461" name="Google Shape;461;p41"/>
          <p:cNvSpPr txBox="1"/>
          <p:nvPr/>
        </p:nvSpPr>
        <p:spPr>
          <a:xfrm>
            <a:off x="397851" y="593200"/>
            <a:ext cx="84216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a:solidFill>
                  <a:schemeClr val="dk1"/>
                </a:solidFill>
              </a:rPr>
              <a:t>오른쪽 폴리곤 목록에서 영역이 지정된 항목(1)을 클릭하면, 이미지에서 항목에 해당하는 영역(2)이 활성화됩니다.</a:t>
            </a:r>
            <a:endParaRPr sz="1100" b="1">
              <a:solidFill>
                <a:schemeClr val="dk1"/>
              </a:solidFill>
            </a:endParaRPr>
          </a:p>
        </p:txBody>
      </p:sp>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5" y="1010151"/>
            <a:ext cx="7557974" cy="3690000"/>
          </a:xfrm>
          <a:prstGeom prst="rect">
            <a:avLst/>
          </a:prstGeom>
        </p:spPr>
      </p:pic>
      <p:sp>
        <p:nvSpPr>
          <p:cNvPr id="15" name="Google Shape;431;p39"/>
          <p:cNvSpPr txBox="1"/>
          <p:nvPr/>
        </p:nvSpPr>
        <p:spPr>
          <a:xfrm>
            <a:off x="7033701" y="1586299"/>
            <a:ext cx="1230600" cy="2226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16" name="Google Shape;432;p39"/>
          <p:cNvSpPr txBox="1"/>
          <p:nvPr/>
        </p:nvSpPr>
        <p:spPr>
          <a:xfrm>
            <a:off x="5073929" y="1856829"/>
            <a:ext cx="1306993" cy="100564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cxnSp>
        <p:nvCxnSpPr>
          <p:cNvPr id="17" name="Google Shape;433;p39"/>
          <p:cNvCxnSpPr>
            <a:cxnSpLocks/>
            <a:stCxn id="16" idx="3"/>
            <a:endCxn id="15" idx="1"/>
          </p:cNvCxnSpPr>
          <p:nvPr/>
        </p:nvCxnSpPr>
        <p:spPr>
          <a:xfrm flipV="1">
            <a:off x="6380922" y="1697599"/>
            <a:ext cx="652779" cy="662051"/>
          </a:xfrm>
          <a:prstGeom prst="straightConnector1">
            <a:avLst/>
          </a:prstGeom>
          <a:noFill/>
          <a:ln w="38100" cap="flat" cmpd="sng">
            <a:solidFill>
              <a:srgbClr val="FF0000"/>
            </a:solidFill>
            <a:prstDash val="solid"/>
            <a:round/>
            <a:headEnd type="none" w="med" len="med"/>
            <a:tailEnd type="triangle" w="med" len="med"/>
          </a:ln>
        </p:spPr>
      </p:cxnSp>
      <p:sp>
        <p:nvSpPr>
          <p:cNvPr id="18" name="Google Shape;435;p39"/>
          <p:cNvSpPr txBox="1"/>
          <p:nvPr/>
        </p:nvSpPr>
        <p:spPr>
          <a:xfrm>
            <a:off x="4705122" y="162893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(1)</a:t>
            </a:r>
            <a:endParaRPr>
              <a:solidFill>
                <a:srgbClr val="FF0000"/>
              </a:solidFill>
            </a:endParaRPr>
          </a:p>
        </p:txBody>
      </p:sp>
      <p:sp>
        <p:nvSpPr>
          <p:cNvPr id="19" name="Google Shape;436;p39"/>
          <p:cNvSpPr txBox="1"/>
          <p:nvPr/>
        </p:nvSpPr>
        <p:spPr>
          <a:xfrm>
            <a:off x="6985738" y="1228735"/>
            <a:ext cx="44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rPr>
              <a:t>(2)</a:t>
            </a:r>
            <a:endParaRPr>
              <a:solidFill>
                <a:srgbClr val="FF0000"/>
              </a:solidFill>
            </a:endParaRPr>
          </a:p>
        </p:txBody>
      </p:sp>
      <p:sp>
        <p:nvSpPr>
          <p:cNvPr id="20" name="직사각형 19"/>
          <p:cNvSpPr/>
          <p:nvPr/>
        </p:nvSpPr>
        <p:spPr>
          <a:xfrm>
            <a:off x="1013308" y="1080052"/>
            <a:ext cx="312685" cy="11264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76" y="697074"/>
            <a:ext cx="3209925" cy="1962150"/>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375" y="697074"/>
            <a:ext cx="3209925" cy="1962150"/>
          </a:xfrm>
          <a:prstGeom prst="rect">
            <a:avLst/>
          </a:prstGeom>
        </p:spPr>
      </p:pic>
      <p:pic>
        <p:nvPicPr>
          <p:cNvPr id="2" name="그림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375" y="3030564"/>
            <a:ext cx="3209925" cy="1962150"/>
          </a:xfrm>
          <a:prstGeom prst="rect">
            <a:avLst/>
          </a:prstGeom>
        </p:spPr>
      </p:pic>
      <p:pic>
        <p:nvPicPr>
          <p:cNvPr id="3" name="그림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276" y="3063402"/>
            <a:ext cx="3209925" cy="1962150"/>
          </a:xfrm>
          <a:prstGeom prst="rect">
            <a:avLst/>
          </a:prstGeom>
        </p:spPr>
      </p:pic>
      <p:sp>
        <p:nvSpPr>
          <p:cNvPr id="469" name="Google Shape;469;p42"/>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82</a:t>
            </a:fld>
            <a:endParaRPr sz="788" b="1" i="0" u="none" strike="noStrike" cap="none">
              <a:solidFill>
                <a:srgbClr val="262626"/>
              </a:solidFill>
              <a:latin typeface="Malgun Gothic"/>
              <a:ea typeface="Malgun Gothic"/>
              <a:cs typeface="Malgun Gothic"/>
              <a:sym typeface="Malgun Gothic"/>
            </a:endParaRPr>
          </a:p>
        </p:txBody>
      </p:sp>
      <p:sp>
        <p:nvSpPr>
          <p:cNvPr id="470" name="Google Shape;470;p42"/>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71" name="Google Shape;471;p42"/>
          <p:cNvSpPr txBox="1"/>
          <p:nvPr/>
        </p:nvSpPr>
        <p:spPr>
          <a:xfrm>
            <a:off x="410693" y="389838"/>
            <a:ext cx="71949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경계점을 표시하는 도중 Enter키를 입력하면 경계점의 시작점과 끝점이 자동으로 연결됩니다.</a:t>
            </a:r>
            <a:endParaRPr sz="1100" b="1">
              <a:solidFill>
                <a:schemeClr val="dk1"/>
              </a:solidFill>
            </a:endParaRPr>
          </a:p>
        </p:txBody>
      </p:sp>
      <p:sp>
        <p:nvSpPr>
          <p:cNvPr id="474" name="Google Shape;474;p42"/>
          <p:cNvSpPr txBox="1"/>
          <p:nvPr/>
        </p:nvSpPr>
        <p:spPr>
          <a:xfrm>
            <a:off x="410693" y="2793338"/>
            <a:ext cx="71949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경계점을 표시하는 도중 ESC키를 누르면, 표시하던 영역이 사라집니다.</a:t>
            </a:r>
            <a:endParaRPr sz="1100" b="1">
              <a:solidFill>
                <a:schemeClr val="dk1"/>
              </a:solidFill>
            </a:endParaRPr>
          </a:p>
        </p:txBody>
      </p:sp>
      <p:cxnSp>
        <p:nvCxnSpPr>
          <p:cNvPr id="475" name="Google Shape;475;p42"/>
          <p:cNvCxnSpPr/>
          <p:nvPr/>
        </p:nvCxnSpPr>
        <p:spPr>
          <a:xfrm>
            <a:off x="4189818" y="1737345"/>
            <a:ext cx="631850" cy="4500"/>
          </a:xfrm>
          <a:prstGeom prst="straightConnector1">
            <a:avLst/>
          </a:prstGeom>
          <a:noFill/>
          <a:ln w="38100" cap="flat" cmpd="sng">
            <a:solidFill>
              <a:srgbClr val="FF0000"/>
            </a:solidFill>
            <a:prstDash val="solid"/>
            <a:round/>
            <a:headEnd type="none" w="med" len="med"/>
            <a:tailEnd type="triangle" w="med" len="med"/>
          </a:ln>
        </p:spPr>
      </p:cxnSp>
      <p:cxnSp>
        <p:nvCxnSpPr>
          <p:cNvPr id="16" name="Google Shape;475;p42"/>
          <p:cNvCxnSpPr/>
          <p:nvPr/>
        </p:nvCxnSpPr>
        <p:spPr>
          <a:xfrm>
            <a:off x="4189818" y="4022352"/>
            <a:ext cx="631850" cy="45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0" y="1637861"/>
            <a:ext cx="3209925" cy="1962150"/>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645" y="1637861"/>
            <a:ext cx="3209925" cy="1962150"/>
          </a:xfrm>
          <a:prstGeom prst="rect">
            <a:avLst/>
          </a:prstGeom>
        </p:spPr>
      </p:pic>
      <p:sp>
        <p:nvSpPr>
          <p:cNvPr id="482" name="Google Shape;482;p43"/>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83</a:t>
            </a:fld>
            <a:endParaRPr sz="788" b="1" i="0" u="none" strike="noStrike" cap="none">
              <a:solidFill>
                <a:srgbClr val="262626"/>
              </a:solidFill>
              <a:latin typeface="Malgun Gothic"/>
              <a:ea typeface="Malgun Gothic"/>
              <a:cs typeface="Malgun Gothic"/>
              <a:sym typeface="Malgun Gothic"/>
            </a:endParaRPr>
          </a:p>
        </p:txBody>
      </p:sp>
      <p:sp>
        <p:nvSpPr>
          <p:cNvPr id="483" name="Google Shape;483;p43"/>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484" name="Google Shape;484;p43"/>
          <p:cNvSpPr txBox="1"/>
          <p:nvPr/>
        </p:nvSpPr>
        <p:spPr>
          <a:xfrm>
            <a:off x="384968" y="355825"/>
            <a:ext cx="7194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100" b="1"/>
          </a:p>
        </p:txBody>
      </p:sp>
      <p:cxnSp>
        <p:nvCxnSpPr>
          <p:cNvPr id="487" name="Google Shape;487;p43"/>
          <p:cNvCxnSpPr/>
          <p:nvPr/>
        </p:nvCxnSpPr>
        <p:spPr>
          <a:xfrm>
            <a:off x="4080081" y="2552618"/>
            <a:ext cx="1017600" cy="4500"/>
          </a:xfrm>
          <a:prstGeom prst="straightConnector1">
            <a:avLst/>
          </a:prstGeom>
          <a:noFill/>
          <a:ln w="38100" cap="flat" cmpd="sng">
            <a:solidFill>
              <a:srgbClr val="FF0000"/>
            </a:solidFill>
            <a:prstDash val="solid"/>
            <a:round/>
            <a:headEnd type="none" w="med" len="med"/>
            <a:tailEnd type="triangle" w="med" len="med"/>
          </a:ln>
        </p:spPr>
      </p:cxnSp>
      <p:sp>
        <p:nvSpPr>
          <p:cNvPr id="488" name="Google Shape;488;p43"/>
          <p:cNvSpPr txBox="1"/>
          <p:nvPr/>
        </p:nvSpPr>
        <p:spPr>
          <a:xfrm>
            <a:off x="1871630" y="2311136"/>
            <a:ext cx="305400" cy="307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489" name="Google Shape;489;p43"/>
          <p:cNvSpPr txBox="1"/>
          <p:nvPr/>
        </p:nvSpPr>
        <p:spPr>
          <a:xfrm>
            <a:off x="6820135" y="1986284"/>
            <a:ext cx="305400" cy="307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490" name="Google Shape;490;p43"/>
          <p:cNvSpPr txBox="1"/>
          <p:nvPr/>
        </p:nvSpPr>
        <p:spPr>
          <a:xfrm>
            <a:off x="550251" y="745600"/>
            <a:ext cx="8421600" cy="430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100" b="1">
                <a:solidFill>
                  <a:schemeClr val="dk1"/>
                </a:solidFill>
              </a:rPr>
              <a:t>경계점 표시가 완료된 영역의 경계점을 드래그하면 경계점을 변경할 수 있습니다.</a:t>
            </a:r>
            <a:endParaRPr sz="1100" b="1">
              <a:solidFill>
                <a:schemeClr val="dk1"/>
              </a:solidFill>
            </a:endParaRPr>
          </a:p>
          <a:p>
            <a:pPr marL="0" marR="0" lvl="0" indent="0" algn="l" rtl="0">
              <a:lnSpc>
                <a:spcPct val="100000"/>
              </a:lnSpc>
              <a:spcBef>
                <a:spcPts val="0"/>
              </a:spcBef>
              <a:spcAft>
                <a:spcPts val="0"/>
              </a:spcAft>
              <a:buNone/>
            </a:pPr>
            <a:endParaRPr sz="1100" b="1">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645" y="1637861"/>
            <a:ext cx="3209925" cy="1962150"/>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30" y="1637861"/>
            <a:ext cx="3209925" cy="1962150"/>
          </a:xfrm>
          <a:prstGeom prst="rect">
            <a:avLst/>
          </a:prstGeom>
        </p:spPr>
      </p:pic>
      <p:sp>
        <p:nvSpPr>
          <p:cNvPr id="497" name="Google Shape;497;p44"/>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84</a:t>
            </a:fld>
            <a:endParaRPr sz="788" b="1" i="0" u="none" strike="noStrike" cap="none">
              <a:solidFill>
                <a:srgbClr val="262626"/>
              </a:solidFill>
              <a:latin typeface="Malgun Gothic"/>
              <a:ea typeface="Malgun Gothic"/>
              <a:cs typeface="Malgun Gothic"/>
              <a:sym typeface="Malgun Gothic"/>
            </a:endParaRPr>
          </a:p>
        </p:txBody>
      </p:sp>
      <p:sp>
        <p:nvSpPr>
          <p:cNvPr id="498" name="Google Shape;498;p44"/>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cxnSp>
        <p:nvCxnSpPr>
          <p:cNvPr id="499" name="Google Shape;499;p44"/>
          <p:cNvCxnSpPr/>
          <p:nvPr/>
        </p:nvCxnSpPr>
        <p:spPr>
          <a:xfrm>
            <a:off x="4046951" y="2950183"/>
            <a:ext cx="1017600" cy="4500"/>
          </a:xfrm>
          <a:prstGeom prst="straightConnector1">
            <a:avLst/>
          </a:prstGeom>
          <a:noFill/>
          <a:ln w="38100" cap="flat" cmpd="sng">
            <a:solidFill>
              <a:srgbClr val="FF0000"/>
            </a:solidFill>
            <a:prstDash val="solid"/>
            <a:round/>
            <a:headEnd type="none" w="med" len="med"/>
            <a:tailEnd type="triangle" w="med" len="med"/>
          </a:ln>
        </p:spPr>
      </p:cxnSp>
      <p:sp>
        <p:nvSpPr>
          <p:cNvPr id="500" name="Google Shape;500;p44"/>
          <p:cNvSpPr txBox="1"/>
          <p:nvPr/>
        </p:nvSpPr>
        <p:spPr>
          <a:xfrm>
            <a:off x="1244736" y="2260988"/>
            <a:ext cx="305400" cy="307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501" name="Google Shape;501;p44"/>
          <p:cNvSpPr txBox="1"/>
          <p:nvPr/>
        </p:nvSpPr>
        <p:spPr>
          <a:xfrm>
            <a:off x="5705910" y="1650796"/>
            <a:ext cx="305400" cy="307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502" name="Google Shape;502;p44"/>
          <p:cNvSpPr txBox="1"/>
          <p:nvPr/>
        </p:nvSpPr>
        <p:spPr>
          <a:xfrm>
            <a:off x="550251" y="745600"/>
            <a:ext cx="8421600" cy="430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100" b="1">
                <a:solidFill>
                  <a:schemeClr val="dk1"/>
                </a:solidFill>
              </a:rPr>
              <a:t>경계점과 경계점 사이에 새로운 경계점을 만들 수 있습니다. </a:t>
            </a:r>
            <a:endParaRPr sz="1100" b="1">
              <a:solidFill>
                <a:schemeClr val="dk1"/>
              </a:solidFill>
            </a:endParaRPr>
          </a:p>
          <a:p>
            <a:pPr marL="0" marR="0" lvl="0" indent="0" algn="l" rtl="0">
              <a:lnSpc>
                <a:spcPct val="100000"/>
              </a:lnSpc>
              <a:spcBef>
                <a:spcPts val="0"/>
              </a:spcBef>
              <a:spcAft>
                <a:spcPts val="0"/>
              </a:spcAft>
              <a:buNone/>
            </a:pPr>
            <a:endParaRPr sz="1100" b="1">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22" name="그림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50" y="1497211"/>
            <a:ext cx="4940334" cy="2412000"/>
          </a:xfrm>
          <a:prstGeom prst="rect">
            <a:avLst/>
          </a:prstGeom>
        </p:spPr>
      </p:pic>
      <p:sp>
        <p:nvSpPr>
          <p:cNvPr id="507" name="Google Shape;507;p45"/>
          <p:cNvSpPr txBox="1">
            <a:spLocks noGrp="1"/>
          </p:cNvSpPr>
          <p:nvPr>
            <p:ph type="sldNum" idx="12"/>
          </p:nvPr>
        </p:nvSpPr>
        <p:spPr>
          <a:xfrm>
            <a:off x="7086600" y="485660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262626"/>
              </a:buClr>
              <a:buSzPts val="788"/>
              <a:buFont typeface="Arial"/>
              <a:buNone/>
            </a:pPr>
            <a:fld id="{00000000-1234-1234-1234-123412341234}" type="slidenum">
              <a:rPr lang="en-US" sz="788" b="1" i="0" u="none" strike="noStrike" cap="none">
                <a:solidFill>
                  <a:srgbClr val="262626"/>
                </a:solidFill>
                <a:latin typeface="Malgun Gothic"/>
                <a:ea typeface="Malgun Gothic"/>
                <a:cs typeface="Malgun Gothic"/>
                <a:sym typeface="Malgun Gothic"/>
              </a:rPr>
              <a:t>85</a:t>
            </a:fld>
            <a:endParaRPr sz="788" b="1" i="0" u="none" strike="noStrike" cap="none">
              <a:solidFill>
                <a:srgbClr val="262626"/>
              </a:solidFill>
              <a:latin typeface="Malgun Gothic"/>
              <a:ea typeface="Malgun Gothic"/>
              <a:cs typeface="Malgun Gothic"/>
              <a:sym typeface="Malgun Gothic"/>
            </a:endParaRPr>
          </a:p>
        </p:txBody>
      </p:sp>
      <p:sp>
        <p:nvSpPr>
          <p:cNvPr id="508" name="Google Shape;508;p45"/>
          <p:cNvSpPr txBox="1"/>
          <p:nvPr/>
        </p:nvSpPr>
        <p:spPr>
          <a:xfrm>
            <a:off x="218038" y="48019"/>
            <a:ext cx="7947900" cy="415458"/>
          </a:xfrm>
          <a:prstGeom prst="rect">
            <a:avLst/>
          </a:prstGeom>
          <a:noFill/>
          <a:ln>
            <a:noFill/>
          </a:ln>
        </p:spPr>
        <p:txBody>
          <a:bodyPr spcFirstLastPara="1" wrap="square" lIns="91425" tIns="45700" rIns="91425" bIns="45700" anchor="t" anchorCtr="0">
            <a:spAutoFit/>
          </a:bodyPr>
          <a:lstStyle/>
          <a:p>
            <a:pPr lvl="0">
              <a:lnSpc>
                <a:spcPct val="150000"/>
              </a:lnSpc>
            </a:pPr>
            <a:r>
              <a:rPr lang="en-US" altLang="ko-KR" dirty="0"/>
              <a:t>6.9 Instance Segmentation</a:t>
            </a:r>
          </a:p>
        </p:txBody>
      </p:sp>
      <p:sp>
        <p:nvSpPr>
          <p:cNvPr id="509" name="Google Shape;509;p45"/>
          <p:cNvSpPr txBox="1"/>
          <p:nvPr/>
        </p:nvSpPr>
        <p:spPr>
          <a:xfrm>
            <a:off x="2425675" y="4275475"/>
            <a:ext cx="16017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배율을 초기화합니다.</a:t>
            </a:r>
            <a:endParaRPr sz="1100" b="1">
              <a:solidFill>
                <a:schemeClr val="dk1"/>
              </a:solidFill>
            </a:endParaRPr>
          </a:p>
        </p:txBody>
      </p:sp>
      <p:sp>
        <p:nvSpPr>
          <p:cNvPr id="511" name="Google Shape;511;p45"/>
          <p:cNvSpPr txBox="1"/>
          <p:nvPr/>
        </p:nvSpPr>
        <p:spPr>
          <a:xfrm>
            <a:off x="1577525" y="861869"/>
            <a:ext cx="25887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이미지의 배율을 조절할 수 있습니다.</a:t>
            </a:r>
            <a:endParaRPr sz="1100" b="1">
              <a:solidFill>
                <a:schemeClr val="dk1"/>
              </a:solidFill>
            </a:endParaRPr>
          </a:p>
        </p:txBody>
      </p:sp>
      <p:sp>
        <p:nvSpPr>
          <p:cNvPr id="512" name="Google Shape;512;p45"/>
          <p:cNvSpPr txBox="1"/>
          <p:nvPr/>
        </p:nvSpPr>
        <p:spPr>
          <a:xfrm>
            <a:off x="5289500" y="4190875"/>
            <a:ext cx="2938500" cy="430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활성화하면 마우스 드래그를 통해 이미지를 탐색합니다.</a:t>
            </a:r>
            <a:endParaRPr sz="1100" b="1">
              <a:solidFill>
                <a:schemeClr val="dk1"/>
              </a:solidFill>
            </a:endParaRPr>
          </a:p>
        </p:txBody>
      </p:sp>
      <p:sp>
        <p:nvSpPr>
          <p:cNvPr id="513" name="Google Shape;513;p45"/>
          <p:cNvSpPr txBox="1"/>
          <p:nvPr/>
        </p:nvSpPr>
        <p:spPr>
          <a:xfrm>
            <a:off x="4968000" y="861875"/>
            <a:ext cx="34701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100" b="1">
                <a:solidFill>
                  <a:schemeClr val="dk1"/>
                </a:solidFill>
              </a:rPr>
              <a:t>포인터 주변 십자선 표시 여부를 설정할 수 있습니다.</a:t>
            </a:r>
            <a:endParaRPr sz="1100" b="1">
              <a:solidFill>
                <a:schemeClr val="dk1"/>
              </a:solidFill>
            </a:endParaRPr>
          </a:p>
        </p:txBody>
      </p:sp>
      <p:grpSp>
        <p:nvGrpSpPr>
          <p:cNvPr id="514" name="Google Shape;514;p45"/>
          <p:cNvGrpSpPr/>
          <p:nvPr/>
        </p:nvGrpSpPr>
        <p:grpSpPr>
          <a:xfrm>
            <a:off x="2914625" y="2765050"/>
            <a:ext cx="3314750" cy="812450"/>
            <a:chOff x="2754900" y="2316375"/>
            <a:chExt cx="3314750" cy="812450"/>
          </a:xfrm>
        </p:grpSpPr>
        <p:pic>
          <p:nvPicPr>
            <p:cNvPr id="515" name="Google Shape;515;p45"/>
            <p:cNvPicPr preferRelativeResize="0"/>
            <p:nvPr/>
          </p:nvPicPr>
          <p:blipFill rotWithShape="1">
            <a:blip r:embed="rId4">
              <a:alphaModFix/>
            </a:blip>
            <a:srcRect l="17974" t="8740" r="18286" b="6806"/>
            <a:stretch/>
          </p:blipFill>
          <p:spPr>
            <a:xfrm>
              <a:off x="2754900" y="2316375"/>
              <a:ext cx="3314750" cy="812450"/>
            </a:xfrm>
            <a:prstGeom prst="rect">
              <a:avLst/>
            </a:prstGeom>
            <a:noFill/>
            <a:ln>
              <a:noFill/>
            </a:ln>
          </p:spPr>
        </p:pic>
        <p:sp>
          <p:nvSpPr>
            <p:cNvPr id="516" name="Google Shape;516;p45"/>
            <p:cNvSpPr txBox="1"/>
            <p:nvPr/>
          </p:nvSpPr>
          <p:spPr>
            <a:xfrm>
              <a:off x="2790350" y="2472550"/>
              <a:ext cx="1135800" cy="500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517" name="Google Shape;517;p45"/>
            <p:cNvSpPr txBox="1"/>
            <p:nvPr/>
          </p:nvSpPr>
          <p:spPr>
            <a:xfrm>
              <a:off x="4178699" y="2472550"/>
              <a:ext cx="447000" cy="500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518" name="Google Shape;518;p45"/>
            <p:cNvSpPr txBox="1"/>
            <p:nvPr/>
          </p:nvSpPr>
          <p:spPr>
            <a:xfrm>
              <a:off x="4879949" y="2472550"/>
              <a:ext cx="447000" cy="500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sp>
          <p:nvSpPr>
            <p:cNvPr id="519" name="Google Shape;519;p45"/>
            <p:cNvSpPr txBox="1"/>
            <p:nvPr/>
          </p:nvSpPr>
          <p:spPr>
            <a:xfrm>
              <a:off x="5581199" y="2472550"/>
              <a:ext cx="447000" cy="500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grpSp>
      <p:sp>
        <p:nvSpPr>
          <p:cNvPr id="520" name="Google Shape;520;p45"/>
          <p:cNvSpPr txBox="1"/>
          <p:nvPr/>
        </p:nvSpPr>
        <p:spPr>
          <a:xfrm>
            <a:off x="4214408" y="1679350"/>
            <a:ext cx="715200" cy="1869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480"/>
              </a:spcBef>
              <a:spcAft>
                <a:spcPts val="0"/>
              </a:spcAft>
              <a:buNone/>
            </a:pPr>
            <a:endParaRPr sz="2400">
              <a:solidFill>
                <a:srgbClr val="000000"/>
              </a:solidFill>
              <a:latin typeface="Malgun Gothic"/>
              <a:ea typeface="Malgun Gothic"/>
              <a:cs typeface="Malgun Gothic"/>
              <a:sym typeface="Malgun Gothic"/>
            </a:endParaRPr>
          </a:p>
        </p:txBody>
      </p:sp>
      <p:cxnSp>
        <p:nvCxnSpPr>
          <p:cNvPr id="521" name="Google Shape;521;p45"/>
          <p:cNvCxnSpPr>
            <a:stCxn id="520" idx="2"/>
            <a:endCxn id="515" idx="0"/>
          </p:cNvCxnSpPr>
          <p:nvPr/>
        </p:nvCxnSpPr>
        <p:spPr>
          <a:xfrm>
            <a:off x="4572008" y="1866250"/>
            <a:ext cx="0" cy="898800"/>
          </a:xfrm>
          <a:prstGeom prst="straightConnector1">
            <a:avLst/>
          </a:prstGeom>
          <a:noFill/>
          <a:ln w="38100" cap="flat" cmpd="sng">
            <a:solidFill>
              <a:srgbClr val="FF0000"/>
            </a:solidFill>
            <a:prstDash val="solid"/>
            <a:round/>
            <a:headEnd type="none" w="med" len="med"/>
            <a:tailEnd type="triangle" w="med" len="med"/>
          </a:ln>
        </p:spPr>
      </p:cxnSp>
      <p:cxnSp>
        <p:nvCxnSpPr>
          <p:cNvPr id="522" name="Google Shape;522;p45"/>
          <p:cNvCxnSpPr>
            <a:endCxn id="511" idx="2"/>
          </p:cNvCxnSpPr>
          <p:nvPr/>
        </p:nvCxnSpPr>
        <p:spPr>
          <a:xfrm rot="10800000">
            <a:off x="2871875" y="1123469"/>
            <a:ext cx="604200" cy="1863900"/>
          </a:xfrm>
          <a:prstGeom prst="straightConnector1">
            <a:avLst/>
          </a:prstGeom>
          <a:noFill/>
          <a:ln w="38100" cap="flat" cmpd="sng">
            <a:solidFill>
              <a:srgbClr val="FF0000"/>
            </a:solidFill>
            <a:prstDash val="solid"/>
            <a:round/>
            <a:headEnd type="none" w="med" len="med"/>
            <a:tailEnd type="triangle" w="med" len="med"/>
          </a:ln>
        </p:spPr>
      </p:cxnSp>
      <p:cxnSp>
        <p:nvCxnSpPr>
          <p:cNvPr id="523" name="Google Shape;523;p45"/>
          <p:cNvCxnSpPr>
            <a:stCxn id="517" idx="2"/>
            <a:endCxn id="509" idx="0"/>
          </p:cNvCxnSpPr>
          <p:nvPr/>
        </p:nvCxnSpPr>
        <p:spPr>
          <a:xfrm flipH="1">
            <a:off x="3226624" y="3421325"/>
            <a:ext cx="1335300" cy="854100"/>
          </a:xfrm>
          <a:prstGeom prst="straightConnector1">
            <a:avLst/>
          </a:prstGeom>
          <a:noFill/>
          <a:ln w="38100" cap="flat" cmpd="sng">
            <a:solidFill>
              <a:srgbClr val="FF0000"/>
            </a:solidFill>
            <a:prstDash val="solid"/>
            <a:round/>
            <a:headEnd type="none" w="med" len="med"/>
            <a:tailEnd type="triangle" w="med" len="med"/>
          </a:ln>
        </p:spPr>
      </p:cxnSp>
      <p:cxnSp>
        <p:nvCxnSpPr>
          <p:cNvPr id="524" name="Google Shape;524;p45"/>
          <p:cNvCxnSpPr>
            <a:stCxn id="518" idx="2"/>
            <a:endCxn id="512" idx="0"/>
          </p:cNvCxnSpPr>
          <p:nvPr/>
        </p:nvCxnSpPr>
        <p:spPr>
          <a:xfrm>
            <a:off x="5263174" y="3421325"/>
            <a:ext cx="1495500" cy="769500"/>
          </a:xfrm>
          <a:prstGeom prst="straightConnector1">
            <a:avLst/>
          </a:prstGeom>
          <a:noFill/>
          <a:ln w="38100" cap="flat" cmpd="sng">
            <a:solidFill>
              <a:srgbClr val="FF0000"/>
            </a:solidFill>
            <a:prstDash val="solid"/>
            <a:round/>
            <a:headEnd type="none" w="med" len="med"/>
            <a:tailEnd type="triangle" w="med" len="med"/>
          </a:ln>
        </p:spPr>
      </p:cxnSp>
      <p:cxnSp>
        <p:nvCxnSpPr>
          <p:cNvPr id="525" name="Google Shape;525;p45"/>
          <p:cNvCxnSpPr>
            <a:stCxn id="519" idx="0"/>
            <a:endCxn id="513" idx="2"/>
          </p:cNvCxnSpPr>
          <p:nvPr/>
        </p:nvCxnSpPr>
        <p:spPr>
          <a:xfrm rot="10800000" flipH="1">
            <a:off x="5964424" y="1123325"/>
            <a:ext cx="738600" cy="17979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DDAB0FC-C559-4514-93C6-D960B970715F}" type="slidenum">
              <a:rPr kumimoji="0" lang="ko-KR" altLang="en-US" sz="788" b="1" i="0" u="none" strike="noStrike" kern="0" cap="none" spc="0" normalizeH="0" baseline="0" noProof="0" smtClean="0">
                <a:ln>
                  <a:noFill/>
                </a:ln>
                <a:gradFill>
                  <a:gsLst>
                    <a:gs pos="0">
                      <a:prstClr val="black">
                        <a:lumMod val="85000"/>
                        <a:lumOff val="15000"/>
                      </a:prstClr>
                    </a:gs>
                    <a:gs pos="100000">
                      <a:prstClr val="black">
                        <a:lumMod val="85000"/>
                        <a:lumOff val="15000"/>
                      </a:prstClr>
                    </a:gs>
                  </a:gsLst>
                  <a:lin ang="5400000" scaled="0"/>
                </a:gra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ko-KR" altLang="en-US" sz="788" b="1" i="0" u="none" strike="noStrike" kern="0" cap="none" spc="0" normalizeH="0" baseline="0" noProof="0">
              <a:ln>
                <a:noFill/>
              </a:ln>
              <a:gradFill>
                <a:gsLst>
                  <a:gs pos="0">
                    <a:prstClr val="black">
                      <a:lumMod val="85000"/>
                      <a:lumOff val="15000"/>
                    </a:prstClr>
                  </a:gs>
                  <a:gs pos="100000">
                    <a:prstClr val="black">
                      <a:lumMod val="85000"/>
                      <a:lumOff val="15000"/>
                    </a:prstClr>
                  </a:gs>
                </a:gsLst>
                <a:lin ang="5400000" scaled="0"/>
              </a:gradFill>
              <a:effectLst/>
              <a:uLnTx/>
              <a:uFillTx/>
              <a:latin typeface="Arial"/>
              <a:cs typeface="Arial"/>
              <a:sym typeface="Arial"/>
            </a:endParaRPr>
          </a:p>
        </p:txBody>
      </p:sp>
      <p:sp>
        <p:nvSpPr>
          <p:cNvPr id="5" name="TextBox 4"/>
          <p:cNvSpPr txBox="1"/>
          <p:nvPr/>
        </p:nvSpPr>
        <p:spPr>
          <a:xfrm>
            <a:off x="396445" y="536994"/>
            <a:ext cx="22381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600" i="0" u="none" strike="noStrike" kern="0" cap="none" spc="0" normalizeH="0" baseline="0" noProof="0">
                <a:ln>
                  <a:noFill/>
                </a:ln>
                <a:solidFill>
                  <a:srgbClr val="000000"/>
                </a:solidFill>
                <a:effectLst/>
                <a:uLnTx/>
                <a:uFillTx/>
                <a:latin typeface="Arial"/>
                <a:cs typeface="Arial"/>
                <a:sym typeface="Arial"/>
              </a:rPr>
              <a:t/>
            </a:r>
            <a:br>
              <a:rPr kumimoji="0" lang="en-US" altLang="ko-KR" sz="1600" i="0" u="none" strike="noStrike" kern="0" cap="none" spc="0" normalizeH="0" baseline="0" noProof="0">
                <a:ln>
                  <a:noFill/>
                </a:ln>
                <a:solidFill>
                  <a:srgbClr val="000000"/>
                </a:solidFill>
                <a:effectLst/>
                <a:uLnTx/>
                <a:uFillTx/>
                <a:latin typeface="Arial"/>
                <a:cs typeface="Arial"/>
                <a:sym typeface="Arial"/>
              </a:rPr>
            </a:br>
            <a:r>
              <a:rPr kumimoji="0" lang="en-US" altLang="ko-KR" sz="1600" i="0" u="none" strike="noStrike" kern="0" cap="none" spc="0" normalizeH="0" baseline="0" noProof="0">
                <a:ln>
                  <a:noFill/>
                </a:ln>
                <a:solidFill>
                  <a:srgbClr val="000000"/>
                </a:solidFill>
                <a:effectLst/>
                <a:uLnTx/>
                <a:uFillTx/>
                <a:latin typeface="Arial"/>
                <a:cs typeface="Arial"/>
                <a:sym typeface="Arial"/>
              </a:rPr>
              <a:t>Image </a:t>
            </a:r>
            <a:r>
              <a:rPr lang="en-US" altLang="ko-KR" sz="1600"/>
              <a:t>annotation</a:t>
            </a:r>
            <a:r>
              <a:rPr lang="ko-KR" altLang="en-US" sz="1600"/>
              <a:t> 기능</a:t>
            </a:r>
            <a:endParaRPr kumimoji="0" lang="en-US" altLang="ko-KR" sz="160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39;p25">
            <a:extLst>
              <a:ext uri="{FF2B5EF4-FFF2-40B4-BE49-F238E27FC236}">
                <a16:creationId xmlns:a16="http://schemas.microsoft.com/office/drawing/2014/main" id="{8B0BA773-DE3C-42CC-BAA7-04787624B121}"/>
              </a:ext>
            </a:extLst>
          </p:cNvPr>
          <p:cNvSpPr txBox="1"/>
          <p:nvPr/>
        </p:nvSpPr>
        <p:spPr>
          <a:xfrm>
            <a:off x="952193" y="3178927"/>
            <a:ext cx="6799263" cy="1569630"/>
          </a:xfrm>
          <a:prstGeom prst="rect">
            <a:avLst/>
          </a:prstGeom>
          <a:noFill/>
          <a:ln>
            <a:noFill/>
          </a:ln>
        </p:spPr>
        <p:txBody>
          <a:bodyPr spcFirstLastPara="1" wrap="square" lIns="91425" tIns="91425" rIns="91425" bIns="91425" anchor="t" anchorCtr="0">
            <a:spAutoFit/>
          </a:bodyPr>
          <a:lstStyle/>
          <a:p>
            <a:pPr marL="139697" marR="0" lvl="0" indent="0" algn="l" defTabSz="685800" rtl="0" eaLnBrk="1" fontAlgn="auto" latinLnBrk="1" hangingPunct="1">
              <a:lnSpc>
                <a:spcPct val="150000"/>
              </a:lnSpc>
              <a:spcBef>
                <a:spcPts val="0"/>
              </a:spcBef>
              <a:spcAft>
                <a:spcPts val="0"/>
              </a:spcAft>
              <a:buClrTx/>
              <a:buSzPts val="1400"/>
              <a:buFont typeface="Arial"/>
              <a:buNone/>
              <a:tabLst/>
              <a:defRPr/>
            </a:pPr>
            <a:r>
              <a:rPr kumimoji="0" lang="ko-KR" altLang="en-US" sz="1200"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자동 </a:t>
            </a:r>
            <a:r>
              <a:rPr kumimoji="0" lang="en-US" altLang="ko-KR" sz="1200"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Annotation</a:t>
            </a:r>
            <a:r>
              <a:rPr kumimoji="0" lang="ko-KR" altLang="en-US" sz="1200"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rPr>
              <a:t>용 모델</a:t>
            </a:r>
            <a:endParaRPr kumimoji="0" lang="en-US" altLang="ko-KR" sz="1200" b="1" i="0" u="none" strike="noStrike" kern="1200" cap="none" spc="0" normalizeH="0" baseline="0" noProof="0" dirty="0">
              <a:ln>
                <a:noFill/>
              </a:ln>
              <a:solidFill>
                <a:prstClr val="black"/>
              </a:solidFill>
              <a:effectLst/>
              <a:uLnTx/>
              <a:uFillTx/>
              <a:latin typeface="Malgun Gothic"/>
              <a:ea typeface="Malgun Gothic"/>
              <a:cs typeface="Malgun Gothic"/>
              <a:sym typeface="Malgun Gothic"/>
            </a:endParaRPr>
          </a:p>
          <a:p>
            <a:pPr marL="368297" marR="0" lvl="0" indent="-228600" algn="l" defTabSz="685800" rtl="0" eaLnBrk="1" fontAlgn="auto" latinLnBrk="1" hangingPunct="1">
              <a:lnSpc>
                <a:spcPct val="150000"/>
              </a:lnSpc>
              <a:spcBef>
                <a:spcPts val="0"/>
              </a:spcBef>
              <a:spcAft>
                <a:spcPts val="0"/>
              </a:spcAft>
              <a:buClrTx/>
              <a:buSzPts val="1400"/>
              <a:buFont typeface="Arial"/>
              <a:buAutoNum type="arabicPeriod"/>
              <a:tabLst/>
              <a:defRPr/>
            </a:pP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범용 </a:t>
            </a:r>
            <a:r>
              <a:rPr kumimoji="0" lang="ko-KR" altLang="en-US" sz="1200" b="0" i="0" u="none" strike="noStrike" kern="1200" cap="none" spc="0" normalizeH="0" baseline="0" noProof="0" dirty="0" err="1">
                <a:ln>
                  <a:noFill/>
                </a:ln>
                <a:solidFill>
                  <a:prstClr val="black"/>
                </a:solidFill>
                <a:effectLst/>
                <a:uLnTx/>
                <a:uFillTx/>
                <a:latin typeface="Malgun Gothic"/>
                <a:ea typeface="Malgun Gothic"/>
                <a:cs typeface="Arial"/>
                <a:sym typeface="Malgun Gothic"/>
              </a:rPr>
              <a:t>선학습</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모델</a:t>
            </a:r>
            <a:r>
              <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문제 종류별 </a:t>
            </a:r>
            <a:r>
              <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1</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건씩 설정</a:t>
            </a:r>
            <a:endPar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endParaRPr>
          </a:p>
          <a:p>
            <a:pPr marL="538163" marR="0" lvl="3" indent="-228600" algn="l" defTabSz="685800" rtl="0" eaLnBrk="1" fontAlgn="auto" latinLnBrk="1" hangingPunct="1">
              <a:lnSpc>
                <a:spcPct val="150000"/>
              </a:lnSpc>
              <a:spcBef>
                <a:spcPts val="0"/>
              </a:spcBef>
              <a:spcAft>
                <a:spcPts val="0"/>
              </a:spcAft>
              <a:buClrTx/>
              <a:buSzPts val="1400"/>
              <a:buFont typeface="Wingdings" panose="05000000000000000000" pitchFamily="2" charset="2"/>
              <a:buChar char="ü"/>
              <a:tabLst/>
              <a:defRPr/>
            </a:pPr>
            <a:r>
              <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Image classification: ImageNet dataset</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으로 </a:t>
            </a:r>
            <a:r>
              <a:rPr kumimoji="0" lang="ko-KR" altLang="en-US" sz="1200" b="0" i="0" u="none" strike="noStrike" kern="1200" cap="none" spc="0" normalizeH="0" baseline="0" noProof="0" dirty="0" err="1">
                <a:ln>
                  <a:noFill/>
                </a:ln>
                <a:solidFill>
                  <a:prstClr val="black"/>
                </a:solidFill>
                <a:effectLst/>
                <a:uLnTx/>
                <a:uFillTx/>
                <a:latin typeface="Malgun Gothic"/>
                <a:ea typeface="Malgun Gothic"/>
                <a:cs typeface="Arial"/>
                <a:sym typeface="Malgun Gothic"/>
              </a:rPr>
              <a:t>선학습한</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모델</a:t>
            </a:r>
            <a:endPar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endParaRPr>
          </a:p>
          <a:p>
            <a:pPr marL="538163" marR="0" lvl="3" indent="-228600" algn="l" defTabSz="685800" rtl="0" eaLnBrk="1" fontAlgn="auto" latinLnBrk="1" hangingPunct="1">
              <a:lnSpc>
                <a:spcPct val="150000"/>
              </a:lnSpc>
              <a:spcBef>
                <a:spcPts val="0"/>
              </a:spcBef>
              <a:spcAft>
                <a:spcPts val="0"/>
              </a:spcAft>
              <a:buClrTx/>
              <a:buSzPts val="1400"/>
              <a:buFont typeface="Wingdings" panose="05000000000000000000" pitchFamily="2" charset="2"/>
              <a:buChar char="ü"/>
              <a:tabLst/>
              <a:defRPr/>
            </a:pPr>
            <a:r>
              <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Object Detection, Instance Segmentation: COCO dataset</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으로 </a:t>
            </a:r>
            <a:r>
              <a:rPr kumimoji="0" lang="ko-KR" altLang="en-US" sz="1200" b="0" i="0" u="none" strike="noStrike" kern="1200" cap="none" spc="0" normalizeH="0" baseline="0" noProof="0" dirty="0" err="1">
                <a:ln>
                  <a:noFill/>
                </a:ln>
                <a:solidFill>
                  <a:prstClr val="black"/>
                </a:solidFill>
                <a:effectLst/>
                <a:uLnTx/>
                <a:uFillTx/>
                <a:latin typeface="Malgun Gothic"/>
                <a:ea typeface="Malgun Gothic"/>
                <a:cs typeface="Arial"/>
                <a:sym typeface="Malgun Gothic"/>
              </a:rPr>
              <a:t>선학습한</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모델</a:t>
            </a:r>
            <a:endPar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endParaRPr>
          </a:p>
          <a:p>
            <a:pPr marL="368297" lvl="0" indent="-228600" defTabSz="685800" latinLnBrk="1">
              <a:lnSpc>
                <a:spcPct val="150000"/>
              </a:lnSpc>
              <a:buClrTx/>
              <a:buSzPts val="1400"/>
              <a:buFont typeface="Arial"/>
              <a:buAutoNum type="arabicPeriod"/>
              <a:defRPr/>
            </a:pP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사용자 학습 모델</a:t>
            </a:r>
            <a:r>
              <a:rPr kumimoji="0" lang="en-US" altLang="ko-KR"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 AI </a:t>
            </a:r>
            <a:r>
              <a:rPr lang="en-US" altLang="ko-KR" sz="1200" kern="1200" dirty="0">
                <a:solidFill>
                  <a:prstClr val="black"/>
                </a:solidFill>
                <a:latin typeface="Malgun Gothic"/>
                <a:ea typeface="Malgun Gothic"/>
                <a:sym typeface="Malgun Gothic"/>
              </a:rPr>
              <a:t>Studio</a:t>
            </a:r>
            <a:r>
              <a:rPr kumimoji="0" lang="ko-KR" altLang="en-US" sz="1200" b="0" i="0" u="none" strike="noStrike" kern="1200" cap="none" spc="0" normalizeH="0" baseline="0" noProof="0" dirty="0" smtClean="0">
                <a:ln>
                  <a:noFill/>
                </a:ln>
                <a:solidFill>
                  <a:prstClr val="black"/>
                </a:solidFill>
                <a:effectLst/>
                <a:uLnTx/>
                <a:uFillTx/>
                <a:latin typeface="Malgun Gothic"/>
                <a:ea typeface="Malgun Gothic"/>
                <a:cs typeface="Arial"/>
                <a:sym typeface="Malgun Gothic"/>
              </a:rPr>
              <a:t>에서 </a:t>
            </a:r>
            <a:r>
              <a:rPr kumimoji="0" lang="ko-KR" altLang="en-US" sz="1200" b="0" i="0" u="none" strike="noStrike" kern="1200" cap="none" spc="0" normalizeH="0" baseline="0" noProof="0" dirty="0">
                <a:ln>
                  <a:noFill/>
                </a:ln>
                <a:solidFill>
                  <a:prstClr val="black"/>
                </a:solidFill>
                <a:effectLst/>
                <a:uLnTx/>
                <a:uFillTx/>
                <a:latin typeface="Malgun Gothic"/>
                <a:ea typeface="Malgun Gothic"/>
                <a:cs typeface="Arial"/>
                <a:sym typeface="Malgun Gothic"/>
              </a:rPr>
              <a:t>학습한 모델 적용 가능</a:t>
            </a:r>
            <a:endParaRPr kumimoji="0" sz="1200" b="0" i="0" u="none" strike="noStrike" kern="1200" cap="none" spc="0" normalizeH="0" baseline="0" noProof="0" dirty="0">
              <a:ln>
                <a:noFill/>
              </a:ln>
              <a:solidFill>
                <a:prstClr val="black"/>
              </a:solidFill>
              <a:effectLst/>
              <a:uLnTx/>
              <a:uFillTx/>
              <a:latin typeface="Malgun Gothic"/>
              <a:ea typeface="Malgun Gothic"/>
              <a:cs typeface="Arial"/>
              <a:sym typeface="Malgun Gothic"/>
            </a:endParaRPr>
          </a:p>
        </p:txBody>
      </p:sp>
      <p:sp>
        <p:nvSpPr>
          <p:cNvPr id="10" name="TextBox 9">
            <a:extLst>
              <a:ext uri="{FF2B5EF4-FFF2-40B4-BE49-F238E27FC236}">
                <a16:creationId xmlns:a16="http://schemas.microsoft.com/office/drawing/2014/main" id="{51FA63E7-D49A-4481-8F87-3273E400530C}"/>
              </a:ext>
            </a:extLst>
          </p:cNvPr>
          <p:cNvSpPr txBox="1"/>
          <p:nvPr/>
        </p:nvSpPr>
        <p:spPr>
          <a:xfrm>
            <a:off x="218038" y="48019"/>
            <a:ext cx="7947999" cy="415627"/>
          </a:xfrm>
          <a:prstGeom prst="rect">
            <a:avLst/>
          </a:prstGeom>
          <a:noFill/>
        </p:spPr>
        <p:txBody>
          <a:bodyPr wrap="square" rtlCol="0">
            <a:spAutoFit/>
          </a:bodyPr>
          <a:lstStyle/>
          <a:p>
            <a:pPr>
              <a:lnSpc>
                <a:spcPct val="150000"/>
              </a:lnSpc>
            </a:pPr>
            <a:r>
              <a:rPr lang="ko-KR" altLang="en-US" sz="1600" b="1"/>
              <a:t>모델링용 </a:t>
            </a:r>
            <a:r>
              <a:rPr lang="ko-KR" altLang="en-US" sz="1600" b="1" dirty="0"/>
              <a:t>데이터 준비 안내 </a:t>
            </a:r>
            <a:r>
              <a:rPr lang="en-US" altLang="ko-KR" sz="1600" b="1"/>
              <a:t>- SurroAnnotator</a:t>
            </a:r>
            <a:endParaRPr lang="en-US" altLang="ko-KR" sz="1600" b="1" dirty="0"/>
          </a:p>
        </p:txBody>
      </p:sp>
      <p:pic>
        <p:nvPicPr>
          <p:cNvPr id="8" name="그림 7">
            <a:extLst>
              <a:ext uri="{FF2B5EF4-FFF2-40B4-BE49-F238E27FC236}">
                <a16:creationId xmlns:a16="http://schemas.microsoft.com/office/drawing/2014/main" id="{31D229B9-2699-4663-9FBE-68083817ADD2}"/>
              </a:ext>
            </a:extLst>
          </p:cNvPr>
          <p:cNvPicPr>
            <a:picLocks noChangeAspect="1"/>
          </p:cNvPicPr>
          <p:nvPr/>
        </p:nvPicPr>
        <p:blipFill>
          <a:blip r:embed="rId2"/>
          <a:stretch>
            <a:fillRect/>
          </a:stretch>
        </p:blipFill>
        <p:spPr>
          <a:xfrm>
            <a:off x="6388926" y="1364438"/>
            <a:ext cx="2325299" cy="1207312"/>
          </a:xfrm>
          <a:prstGeom prst="rect">
            <a:avLst/>
          </a:prstGeom>
        </p:spPr>
      </p:pic>
      <p:pic>
        <p:nvPicPr>
          <p:cNvPr id="11" name="그림 10">
            <a:extLst>
              <a:ext uri="{FF2B5EF4-FFF2-40B4-BE49-F238E27FC236}">
                <a16:creationId xmlns:a16="http://schemas.microsoft.com/office/drawing/2014/main" id="{B8859CBF-1B2C-48DE-9ADD-4EA63D314BB6}"/>
              </a:ext>
            </a:extLst>
          </p:cNvPr>
          <p:cNvPicPr>
            <a:picLocks noChangeAspect="1"/>
          </p:cNvPicPr>
          <p:nvPr/>
        </p:nvPicPr>
        <p:blipFill>
          <a:blip r:embed="rId3"/>
          <a:stretch>
            <a:fillRect/>
          </a:stretch>
        </p:blipFill>
        <p:spPr>
          <a:xfrm>
            <a:off x="3891881" y="1287351"/>
            <a:ext cx="2230990" cy="1354444"/>
          </a:xfrm>
          <a:prstGeom prst="rect">
            <a:avLst/>
          </a:prstGeom>
        </p:spPr>
      </p:pic>
      <p:pic>
        <p:nvPicPr>
          <p:cNvPr id="15" name="그림 14">
            <a:extLst>
              <a:ext uri="{FF2B5EF4-FFF2-40B4-BE49-F238E27FC236}">
                <a16:creationId xmlns:a16="http://schemas.microsoft.com/office/drawing/2014/main" id="{431944CD-FC9A-4AE6-B75C-5B74CAC14228}"/>
              </a:ext>
            </a:extLst>
          </p:cNvPr>
          <p:cNvPicPr>
            <a:picLocks noChangeAspect="1"/>
          </p:cNvPicPr>
          <p:nvPr/>
        </p:nvPicPr>
        <p:blipFill>
          <a:blip r:embed="rId4"/>
          <a:stretch>
            <a:fillRect/>
          </a:stretch>
        </p:blipFill>
        <p:spPr>
          <a:xfrm>
            <a:off x="179846" y="1474740"/>
            <a:ext cx="2222841" cy="934756"/>
          </a:xfrm>
          <a:prstGeom prst="rect">
            <a:avLst/>
          </a:prstGeom>
        </p:spPr>
      </p:pic>
      <p:pic>
        <p:nvPicPr>
          <p:cNvPr id="17" name="그림 16">
            <a:extLst>
              <a:ext uri="{FF2B5EF4-FFF2-40B4-BE49-F238E27FC236}">
                <a16:creationId xmlns:a16="http://schemas.microsoft.com/office/drawing/2014/main" id="{99BB63F5-0BB6-414A-A86D-DAECEC5C80EE}"/>
              </a:ext>
            </a:extLst>
          </p:cNvPr>
          <p:cNvPicPr>
            <a:picLocks noChangeAspect="1"/>
          </p:cNvPicPr>
          <p:nvPr/>
        </p:nvPicPr>
        <p:blipFill>
          <a:blip r:embed="rId5"/>
          <a:stretch>
            <a:fillRect/>
          </a:stretch>
        </p:blipFill>
        <p:spPr>
          <a:xfrm>
            <a:off x="2436054" y="1474740"/>
            <a:ext cx="1348183" cy="898789"/>
          </a:xfrm>
          <a:prstGeom prst="rect">
            <a:avLst/>
          </a:prstGeom>
        </p:spPr>
      </p:pic>
      <p:sp>
        <p:nvSpPr>
          <p:cNvPr id="18" name="TextBox 17">
            <a:extLst>
              <a:ext uri="{FF2B5EF4-FFF2-40B4-BE49-F238E27FC236}">
                <a16:creationId xmlns:a16="http://schemas.microsoft.com/office/drawing/2014/main" id="{BAD17EF1-9E88-4929-9DAB-9D0F8F8D8385}"/>
              </a:ext>
            </a:extLst>
          </p:cNvPr>
          <p:cNvSpPr txBox="1"/>
          <p:nvPr/>
        </p:nvSpPr>
        <p:spPr>
          <a:xfrm>
            <a:off x="1143000" y="2694974"/>
            <a:ext cx="1556836" cy="276999"/>
          </a:xfrm>
          <a:prstGeom prst="rect">
            <a:avLst/>
          </a:prstGeom>
          <a:noFill/>
        </p:spPr>
        <p:txBody>
          <a:bodyPr wrap="none" rtlCol="0">
            <a:spAutoFit/>
          </a:bodyPr>
          <a:lstStyle/>
          <a:p>
            <a:r>
              <a:rPr lang="en-US" altLang="ko-KR" sz="1200"/>
              <a:t>Image</a:t>
            </a:r>
            <a:r>
              <a:rPr lang="ko-KR" altLang="en-US" sz="1200"/>
              <a:t> </a:t>
            </a:r>
            <a:r>
              <a:rPr lang="en-US" altLang="ko-KR" sz="1200"/>
              <a:t>Classification</a:t>
            </a:r>
            <a:endParaRPr lang="ko-KR" altLang="en-US" sz="1200"/>
          </a:p>
        </p:txBody>
      </p:sp>
      <p:sp>
        <p:nvSpPr>
          <p:cNvPr id="19" name="TextBox 18">
            <a:extLst>
              <a:ext uri="{FF2B5EF4-FFF2-40B4-BE49-F238E27FC236}">
                <a16:creationId xmlns:a16="http://schemas.microsoft.com/office/drawing/2014/main" id="{820BD103-EE59-4653-AF15-6C359C3B292A}"/>
              </a:ext>
            </a:extLst>
          </p:cNvPr>
          <p:cNvSpPr txBox="1"/>
          <p:nvPr/>
        </p:nvSpPr>
        <p:spPr>
          <a:xfrm>
            <a:off x="4309800" y="2694974"/>
            <a:ext cx="1319592" cy="276999"/>
          </a:xfrm>
          <a:prstGeom prst="rect">
            <a:avLst/>
          </a:prstGeom>
          <a:noFill/>
        </p:spPr>
        <p:txBody>
          <a:bodyPr wrap="none" rtlCol="0">
            <a:spAutoFit/>
          </a:bodyPr>
          <a:lstStyle/>
          <a:p>
            <a:r>
              <a:rPr lang="en-US" altLang="ko-KR" sz="1200"/>
              <a:t>Object Detection</a:t>
            </a:r>
            <a:endParaRPr lang="ko-KR" altLang="en-US" sz="1200"/>
          </a:p>
        </p:txBody>
      </p:sp>
      <p:sp>
        <p:nvSpPr>
          <p:cNvPr id="20" name="TextBox 19">
            <a:extLst>
              <a:ext uri="{FF2B5EF4-FFF2-40B4-BE49-F238E27FC236}">
                <a16:creationId xmlns:a16="http://schemas.microsoft.com/office/drawing/2014/main" id="{BA3B162E-9074-48FF-9BFB-9DDD4ECA25D4}"/>
              </a:ext>
            </a:extLst>
          </p:cNvPr>
          <p:cNvSpPr txBox="1"/>
          <p:nvPr/>
        </p:nvSpPr>
        <p:spPr>
          <a:xfrm>
            <a:off x="6683960" y="2694974"/>
            <a:ext cx="1754006" cy="276999"/>
          </a:xfrm>
          <a:prstGeom prst="rect">
            <a:avLst/>
          </a:prstGeom>
          <a:noFill/>
        </p:spPr>
        <p:txBody>
          <a:bodyPr wrap="none" rtlCol="0">
            <a:spAutoFit/>
          </a:bodyPr>
          <a:lstStyle/>
          <a:p>
            <a:r>
              <a:rPr lang="en-US" altLang="ko-KR" sz="1200"/>
              <a:t>Instance Segmentation</a:t>
            </a:r>
            <a:endParaRPr lang="ko-KR" altLang="en-US" sz="1200"/>
          </a:p>
        </p:txBody>
      </p:sp>
    </p:spTree>
    <p:extLst>
      <p:ext uri="{BB962C8B-B14F-4D97-AF65-F5344CB8AC3E}">
        <p14:creationId xmlns:p14="http://schemas.microsoft.com/office/powerpoint/2010/main" val="3706694002"/>
      </p:ext>
    </p:extLst>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TotalTime>
  <Words>4352</Words>
  <Application>Microsoft Office PowerPoint</Application>
  <PresentationFormat>화면 슬라이드 쇼(16:9)</PresentationFormat>
  <Paragraphs>849</Paragraphs>
  <Slides>85</Slides>
  <Notes>78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85</vt:i4>
      </vt:variant>
    </vt:vector>
  </HeadingPairs>
  <TitlesOfParts>
    <vt:vector size="96" baseType="lpstr">
      <vt:lpstr>DejaVu Sans</vt:lpstr>
      <vt:lpstr>HY견고딕</vt:lpstr>
      <vt:lpstr>Noto Sans CJK KR</vt:lpstr>
      <vt:lpstr>Noto Sans Symbols</vt:lpstr>
      <vt:lpstr>Noto Serif CJK KR</vt:lpstr>
      <vt:lpstr>Malgun Gothic</vt:lpstr>
      <vt:lpstr>Malgun Gothic</vt:lpstr>
      <vt:lpstr>Arial</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1. Dataset 준비하기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2. 학습하기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 평가하기</vt:lpstr>
      <vt:lpstr>PowerPoint 프레젠테이션</vt:lpstr>
      <vt:lpstr>PowerPoint 프레젠테이션</vt:lpstr>
      <vt:lpstr>PowerPoint 프레젠테이션</vt:lpstr>
      <vt:lpstr>4. 재사용하기</vt:lpstr>
      <vt:lpstr>PowerPoint 프레젠테이션</vt:lpstr>
      <vt:lpstr>PowerPoint 프레젠테이션</vt:lpstr>
      <vt:lpstr>PowerPoint 프레젠테이션</vt:lpstr>
      <vt:lpstr>PowerPoint 프레젠테이션</vt:lpstr>
      <vt:lpstr>5. 모델 저장하기</vt:lpstr>
      <vt:lpstr>PowerPoint 프레젠테이션</vt:lpstr>
      <vt:lpstr>PowerPoint 프레젠테이션</vt:lpstr>
      <vt:lpstr>PowerPoint 프레젠테이션</vt:lpstr>
      <vt:lpstr>PowerPoint 프레젠테이션</vt:lpstr>
      <vt:lpstr>6. Annotation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surro</dc:creator>
  <cp:lastModifiedBy>surro</cp:lastModifiedBy>
  <cp:revision>207</cp:revision>
  <dcterms:modified xsi:type="dcterms:W3CDTF">2021-08-06T04:28:03Z</dcterms:modified>
</cp:coreProperties>
</file>